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6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1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24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08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54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6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06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57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0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12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2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6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8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12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D129727-D4FD-40B8-B89B-0C015F371EF4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9F12D7-FEB6-441C-94A5-0C6A7B0B1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2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HSWCFieldservices@hswcmd.or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twiles@hswcmd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4E632-79D7-4F52-977C-A759834EA6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sz="3100" b="1" dirty="0"/>
            </a:br>
            <a:br>
              <a:rPr lang="en-US" sz="3100" b="1" dirty="0"/>
            </a:br>
            <a:br>
              <a:rPr lang="en-US" sz="3100" b="1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C7040-30A6-B1EB-718A-D9657B929E49}"/>
              </a:ext>
            </a:extLst>
          </p:cNvPr>
          <p:cNvSpPr txBox="1"/>
          <p:nvPr/>
        </p:nvSpPr>
        <p:spPr>
          <a:xfrm>
            <a:off x="806245" y="1122363"/>
            <a:ext cx="10441858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Adult Protective Services &amp; Animal Control</a:t>
            </a:r>
          </a:p>
          <a:p>
            <a:pPr algn="ctr"/>
            <a:br>
              <a:rPr lang="en-US" sz="3200" b="1" dirty="0"/>
            </a:br>
            <a:endParaRPr lang="en-US" sz="3200" b="1" dirty="0"/>
          </a:p>
          <a:p>
            <a:pPr algn="ctr"/>
            <a:r>
              <a:rPr lang="en-US" sz="3200" b="1" dirty="0"/>
              <a:t>Working Together to Protect Vulnerable Adults, Animals, and the Community</a:t>
            </a:r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Presented by: Tracey Wiles,</a:t>
            </a:r>
          </a:p>
          <a:p>
            <a:pPr algn="ctr"/>
            <a:r>
              <a:rPr lang="en-US" sz="3200" b="1" dirty="0"/>
              <a:t>Director of Fields Services</a:t>
            </a:r>
          </a:p>
          <a:p>
            <a:pPr algn="ctr"/>
            <a:r>
              <a:rPr lang="en-US" sz="3200" b="1" dirty="0"/>
              <a:t>Humane Society of Washington County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121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3788D-59C7-9779-3B8A-0F84C111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 &amp; Safety Concerns</a:t>
            </a:r>
            <a:br>
              <a:rPr lang="en-US" b="1" dirty="0"/>
            </a:br>
            <a:r>
              <a:rPr lang="en-US" dirty="0"/>
              <a:t>Risks to Occupants and Responders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8407D-932F-E366-3146-12B39A49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Potential hazards include:</a:t>
            </a:r>
          </a:p>
          <a:p>
            <a:pPr lvl="0"/>
            <a:r>
              <a:rPr lang="en-US" dirty="0"/>
              <a:t>Respiratory issues from ammonia exposure</a:t>
            </a:r>
          </a:p>
          <a:p>
            <a:pPr lvl="0"/>
            <a:r>
              <a:rPr lang="en-US" dirty="0"/>
              <a:t>Zoonotic diseases</a:t>
            </a:r>
          </a:p>
          <a:p>
            <a:pPr lvl="0"/>
            <a:r>
              <a:rPr lang="en-US" dirty="0"/>
              <a:t>Bite and scratch injuries</a:t>
            </a:r>
          </a:p>
          <a:p>
            <a:pPr lvl="0"/>
            <a:r>
              <a:rPr lang="en-US" dirty="0"/>
              <a:t>Fire hazards</a:t>
            </a:r>
          </a:p>
          <a:p>
            <a:pPr lvl="0"/>
            <a:r>
              <a:rPr lang="en-US" dirty="0"/>
              <a:t>Trip hazards</a:t>
            </a:r>
          </a:p>
          <a:p>
            <a:pPr lvl="0"/>
            <a:r>
              <a:rPr lang="en-US" dirty="0"/>
              <a:t>Biohazard exposure</a:t>
            </a:r>
          </a:p>
          <a:p>
            <a:pPr lvl="0"/>
            <a:r>
              <a:rPr lang="en-US" dirty="0"/>
              <a:t>Aggressive or fearful animals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10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F7681-D7A9-C5F1-0FC8-0582739E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PPE: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90054-E0C2-AB95-A30E-EB11503F3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Gloves</a:t>
            </a:r>
          </a:p>
          <a:p>
            <a:pPr lvl="0"/>
            <a:r>
              <a:rPr lang="en-US" dirty="0"/>
              <a:t>Boot covers</a:t>
            </a:r>
          </a:p>
          <a:p>
            <a:pPr lvl="0"/>
            <a:r>
              <a:rPr lang="en-US" dirty="0"/>
              <a:t>N95 mask/respirator</a:t>
            </a:r>
          </a:p>
          <a:p>
            <a:pPr lvl="0"/>
            <a:r>
              <a:rPr lang="en-US" dirty="0"/>
              <a:t>Eye protection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44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CBCC5-EF18-3B8B-31D5-BB0A1618C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Recognizing Self-Neglect</a:t>
            </a:r>
            <a:br>
              <a:rPr lang="en-US" b="1" dirty="0"/>
            </a:br>
            <a:r>
              <a:rPr lang="en-US" b="1" dirty="0" err="1"/>
              <a:t>Self-Neglect</a:t>
            </a:r>
            <a:r>
              <a:rPr lang="en-US" b="1" dirty="0"/>
              <a:t> Indicators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7BBFF-F781-A0B4-B6A4-E79E2F05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Lack of utilities</a:t>
            </a:r>
          </a:p>
          <a:p>
            <a:pPr lvl="0"/>
            <a:r>
              <a:rPr lang="en-US" dirty="0"/>
              <a:t>Severe clutter or hoarding</a:t>
            </a:r>
          </a:p>
          <a:p>
            <a:pPr lvl="0"/>
            <a:r>
              <a:rPr lang="en-US" dirty="0"/>
              <a:t>Poor hygiene</a:t>
            </a:r>
          </a:p>
          <a:p>
            <a:pPr lvl="0"/>
            <a:r>
              <a:rPr lang="en-US" dirty="0"/>
              <a:t>Malnutrition</a:t>
            </a:r>
          </a:p>
          <a:p>
            <a:pPr lvl="0"/>
            <a:r>
              <a:rPr lang="en-US" dirty="0"/>
              <a:t>Untreated medical issues</a:t>
            </a:r>
          </a:p>
          <a:p>
            <a:pPr lvl="0"/>
            <a:r>
              <a:rPr lang="en-US" dirty="0"/>
              <a:t>Inability to manage medications</a:t>
            </a:r>
          </a:p>
          <a:p>
            <a:pPr lvl="0"/>
            <a:r>
              <a:rPr lang="en-US" dirty="0"/>
              <a:t>Unsafe home conditions</a:t>
            </a:r>
          </a:p>
          <a:p>
            <a:pPr lvl="0"/>
            <a:r>
              <a:rPr lang="en-US" dirty="0"/>
              <a:t>Inability to care for animals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119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83B29-961C-E1C0-6659-43324C28C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Maryland Legal Considerations</a:t>
            </a:r>
            <a:br>
              <a:rPr lang="en-US" b="1" dirty="0"/>
            </a:br>
            <a:r>
              <a:rPr lang="en-US" b="1" dirty="0"/>
              <a:t>Relevant Maryland Law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08D4-D21C-96CC-6996-4A5D43BDE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Potentially applicable statutes may include:</a:t>
            </a:r>
          </a:p>
          <a:p>
            <a:pPr lvl="1"/>
            <a:r>
              <a:rPr lang="en-US" dirty="0"/>
              <a:t>Maryland Criminal Law – Animal Cruelty &amp; Neglect</a:t>
            </a:r>
          </a:p>
          <a:p>
            <a:pPr lvl="1"/>
            <a:r>
              <a:rPr lang="en-US" dirty="0"/>
              <a:t>Rabies and quarantine requirements</a:t>
            </a:r>
          </a:p>
          <a:p>
            <a:pPr lvl="1"/>
            <a:r>
              <a:rPr lang="en-US" dirty="0"/>
              <a:t>Local animal control ordinances</a:t>
            </a:r>
          </a:p>
          <a:p>
            <a:pPr lvl="1"/>
            <a:r>
              <a:rPr lang="en-US" dirty="0"/>
              <a:t>Adult Protective Services reporting requirements</a:t>
            </a:r>
          </a:p>
          <a:p>
            <a:pPr lvl="1"/>
            <a:r>
              <a:rPr lang="en-US" dirty="0"/>
              <a:t>Public health and nuisance concerns</a:t>
            </a:r>
          </a:p>
          <a:p>
            <a:r>
              <a:rPr lang="en-US" dirty="0"/>
              <a:t>Potential enforcement actions:</a:t>
            </a:r>
          </a:p>
          <a:p>
            <a:pPr lvl="1"/>
            <a:r>
              <a:rPr lang="en-US" dirty="0"/>
              <a:t>Citations</a:t>
            </a:r>
          </a:p>
          <a:p>
            <a:pPr lvl="1"/>
            <a:r>
              <a:rPr lang="en-US" dirty="0"/>
              <a:t>Seizure warrants</a:t>
            </a:r>
          </a:p>
          <a:p>
            <a:pPr lvl="1"/>
            <a:r>
              <a:rPr lang="en-US" dirty="0"/>
              <a:t>Emergency veterinary intervention</a:t>
            </a:r>
          </a:p>
          <a:p>
            <a:pPr lvl="1"/>
            <a:r>
              <a:rPr lang="en-US" dirty="0"/>
              <a:t>Coordination with health department or law enforcement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82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2CF99-55E5-FE76-8E6F-3C8CD015C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Cross Reporting</a:t>
            </a:r>
            <a:br>
              <a:rPr lang="en-US" b="1" dirty="0"/>
            </a:br>
            <a:r>
              <a:rPr lang="en-US" dirty="0"/>
              <a:t>When Should APS Contact Animal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8D38F-CE6B-7848-653A-A55E466A2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APS should consider contacting Animal Control when:</a:t>
            </a:r>
          </a:p>
          <a:p>
            <a:pPr lvl="0"/>
            <a:r>
              <a:rPr lang="en-US" dirty="0"/>
              <a:t>Animals appear sick or injured</a:t>
            </a:r>
          </a:p>
          <a:p>
            <a:pPr lvl="0"/>
            <a:r>
              <a:rPr lang="en-US" dirty="0"/>
              <a:t>There are excessive numbers of animals</a:t>
            </a:r>
          </a:p>
          <a:p>
            <a:pPr lvl="0"/>
            <a:r>
              <a:rPr lang="en-US" dirty="0"/>
              <a:t>Unsanitary conditions are present</a:t>
            </a:r>
          </a:p>
          <a:p>
            <a:pPr lvl="0"/>
            <a:r>
              <a:rPr lang="en-US" dirty="0"/>
              <a:t>Deceased animals are observed</a:t>
            </a:r>
          </a:p>
          <a:p>
            <a:pPr lvl="0"/>
            <a:r>
              <a:rPr lang="en-US" dirty="0"/>
              <a:t>Animals lack food/water/shelter</a:t>
            </a:r>
          </a:p>
          <a:p>
            <a:pPr lvl="0"/>
            <a:r>
              <a:rPr lang="en-US" dirty="0"/>
              <a:t>The environment creates public health concerns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8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CD3F2-3B68-1E3B-D303-7FEE1842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Documentation</a:t>
            </a:r>
            <a:br>
              <a:rPr lang="en-US" b="1" dirty="0"/>
            </a:br>
            <a:r>
              <a:rPr lang="en-US" b="1" dirty="0" err="1"/>
              <a:t>Documentation</a:t>
            </a:r>
            <a:r>
              <a:rPr lang="en-US" b="1" dirty="0"/>
              <a:t> Best Practices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A04FF-42CC-FA50-FEB0-CC9E1357C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Document:</a:t>
            </a:r>
          </a:p>
          <a:p>
            <a:pPr lvl="1"/>
            <a:r>
              <a:rPr lang="en-US" dirty="0"/>
              <a:t>Animal condition</a:t>
            </a:r>
          </a:p>
          <a:p>
            <a:pPr lvl="1"/>
            <a:r>
              <a:rPr lang="en-US" dirty="0"/>
              <a:t>Body condition scores</a:t>
            </a:r>
          </a:p>
          <a:p>
            <a:pPr lvl="1"/>
            <a:r>
              <a:rPr lang="en-US" dirty="0"/>
              <a:t>Access to food/water</a:t>
            </a:r>
          </a:p>
          <a:p>
            <a:pPr lvl="1"/>
            <a:r>
              <a:rPr lang="en-US" dirty="0"/>
              <a:t>Environmental conditions</a:t>
            </a:r>
          </a:p>
          <a:p>
            <a:pPr lvl="1"/>
            <a:r>
              <a:rPr lang="en-US" dirty="0"/>
              <a:t>Number/species of animals</a:t>
            </a:r>
          </a:p>
          <a:p>
            <a:pPr lvl="1"/>
            <a:r>
              <a:rPr lang="en-US" dirty="0"/>
              <a:t>Odors and sanitation concerns</a:t>
            </a:r>
          </a:p>
          <a:p>
            <a:pPr lvl="1"/>
            <a:r>
              <a:rPr lang="en-US" dirty="0"/>
              <a:t>Statements made by occupants</a:t>
            </a:r>
          </a:p>
          <a:p>
            <a:pPr lvl="1"/>
            <a:r>
              <a:rPr lang="en-US" dirty="0"/>
              <a:t>Safety hazards</a:t>
            </a:r>
          </a:p>
          <a:p>
            <a:r>
              <a:rPr lang="en-US" dirty="0"/>
              <a:t>Photograph:</a:t>
            </a:r>
          </a:p>
          <a:p>
            <a:pPr lvl="1"/>
            <a:r>
              <a:rPr lang="en-US" dirty="0"/>
              <a:t>Living conditions</a:t>
            </a:r>
          </a:p>
          <a:p>
            <a:pPr lvl="1"/>
            <a:r>
              <a:rPr lang="en-US" dirty="0"/>
              <a:t>Animal housing</a:t>
            </a:r>
          </a:p>
          <a:p>
            <a:pPr lvl="1"/>
            <a:r>
              <a:rPr lang="en-US" dirty="0"/>
              <a:t>Waste accumulation</a:t>
            </a:r>
          </a:p>
          <a:p>
            <a:pPr lvl="1"/>
            <a:r>
              <a:rPr lang="en-US" dirty="0"/>
              <a:t>Injuries or neglect indicators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228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F7FC-ECBF-0C6C-0D16-4A02D480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Working Together</a:t>
            </a:r>
            <a:br>
              <a:rPr lang="en-US" b="1" dirty="0"/>
            </a:br>
            <a:r>
              <a:rPr lang="en-US" b="1" dirty="0"/>
              <a:t>Collaborative Response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989C7-B041-2473-E2D7-3C8D9C6B1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collaboration:</a:t>
            </a:r>
          </a:p>
          <a:p>
            <a:pPr lvl="0"/>
            <a:r>
              <a:rPr lang="en-US" dirty="0"/>
              <a:t>Improved safety</a:t>
            </a:r>
          </a:p>
          <a:p>
            <a:pPr lvl="0"/>
            <a:r>
              <a:rPr lang="en-US" dirty="0"/>
              <a:t>Better resource coordination</a:t>
            </a:r>
          </a:p>
          <a:p>
            <a:pPr lvl="0"/>
            <a:r>
              <a:rPr lang="en-US" dirty="0"/>
              <a:t>Reduced repeat incidents</a:t>
            </a:r>
          </a:p>
          <a:p>
            <a:pPr lvl="0"/>
            <a:r>
              <a:rPr lang="en-US" dirty="0"/>
              <a:t>Improved outcomes for people and animals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45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28AE1-F041-7973-1477-1B46D3FE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Challenges in Hoarding Cases</a:t>
            </a:r>
            <a:br>
              <a:rPr lang="en-US" b="1" dirty="0"/>
            </a:br>
            <a:r>
              <a:rPr lang="en-US" b="1" dirty="0"/>
              <a:t>Common Challenges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C589F-9D13-CAD7-9EF0-47EB50BE9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Emotional attachment to animals</a:t>
            </a:r>
          </a:p>
          <a:p>
            <a:pPr lvl="0"/>
            <a:r>
              <a:rPr lang="en-US" dirty="0"/>
              <a:t>Resistance to intervention</a:t>
            </a:r>
          </a:p>
          <a:p>
            <a:pPr lvl="0"/>
            <a:r>
              <a:rPr lang="en-US" dirty="0"/>
              <a:t>Recidivism</a:t>
            </a:r>
          </a:p>
          <a:p>
            <a:pPr lvl="0"/>
            <a:r>
              <a:rPr lang="en-US" dirty="0"/>
              <a:t>Mental health barriers</a:t>
            </a:r>
          </a:p>
          <a:p>
            <a:pPr lvl="0"/>
            <a:r>
              <a:rPr lang="en-US" dirty="0"/>
              <a:t>Limited housing resources</a:t>
            </a:r>
          </a:p>
          <a:p>
            <a:pPr lvl="0"/>
            <a:r>
              <a:rPr lang="en-US" dirty="0"/>
              <a:t>Large-scale animal placement needs</a:t>
            </a:r>
          </a:p>
          <a:p>
            <a:pPr lvl="0"/>
            <a:r>
              <a:rPr lang="en-US" dirty="0"/>
              <a:t>Compassion fatigue for responders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93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FA0B-8A7E-7794-3A4D-FAEC96695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Early Intervention Matters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689FB-A3D7-7BB8-A00D-BEC416853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Prevent worsening neglect</a:t>
            </a:r>
          </a:p>
          <a:p>
            <a:pPr lvl="0"/>
            <a:r>
              <a:rPr lang="en-US" dirty="0"/>
              <a:t>Reduce public health concerns</a:t>
            </a:r>
          </a:p>
          <a:p>
            <a:pPr lvl="0"/>
            <a:r>
              <a:rPr lang="en-US" dirty="0"/>
              <a:t>Prevent animal suffering</a:t>
            </a:r>
          </a:p>
          <a:p>
            <a:pPr lvl="0"/>
            <a:r>
              <a:rPr lang="en-US" dirty="0"/>
              <a:t>Improve quality of life</a:t>
            </a:r>
          </a:p>
          <a:p>
            <a:pPr lvl="0"/>
            <a:r>
              <a:rPr lang="en-US" dirty="0"/>
              <a:t>Reduce emergency responses</a:t>
            </a:r>
          </a:p>
          <a:p>
            <a:pPr lvl="0"/>
            <a:r>
              <a:rPr lang="en-US" dirty="0"/>
              <a:t>Connect vulnerable adults with services sooner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19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6500F-5E50-E7E3-8C8B-D3EA7B555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85BB2-EF0A-99C0-A278-279287DB7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Animal welfare and human welfare are closely connected</a:t>
            </a:r>
          </a:p>
          <a:p>
            <a:pPr lvl="0"/>
            <a:r>
              <a:rPr lang="en-US" dirty="0"/>
              <a:t>Animal hoarding often overlaps with self-neglect</a:t>
            </a:r>
          </a:p>
          <a:p>
            <a:pPr lvl="0"/>
            <a:r>
              <a:rPr lang="en-US" dirty="0"/>
              <a:t>Cross-reporting improves outcomes</a:t>
            </a:r>
          </a:p>
          <a:p>
            <a:pPr lvl="0"/>
            <a:r>
              <a:rPr lang="en-US" dirty="0"/>
              <a:t>Safety and documentation are critical</a:t>
            </a:r>
          </a:p>
          <a:p>
            <a:pPr lvl="0"/>
            <a:r>
              <a:rPr lang="en-US" dirty="0"/>
              <a:t>Collaboration is essential for successful intervention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13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47794-460B-527A-C9C4-FBB53D05E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Humane Society of Washington County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B5C5-18FB-0824-C8CA-BE957742D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2025 took in 2,803 animals (live release rate of 90%)</a:t>
            </a:r>
          </a:p>
          <a:p>
            <a:r>
              <a:rPr lang="en-US" dirty="0"/>
              <a:t>Field Services-3 full time officers, 1 Dispatcher, 1 Manager/TNR, 1-Director</a:t>
            </a:r>
          </a:p>
          <a:p>
            <a:r>
              <a:rPr lang="en-US" dirty="0"/>
              <a:t>Providing Animal Control Services to all of Washington County, including City of Hagerstown. </a:t>
            </a:r>
          </a:p>
        </p:txBody>
      </p:sp>
    </p:spTree>
    <p:extLst>
      <p:ext uri="{BB962C8B-B14F-4D97-AF65-F5344CB8AC3E}">
        <p14:creationId xmlns:p14="http://schemas.microsoft.com/office/powerpoint/2010/main" val="192403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65AAC-5061-CF83-4726-92882260D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a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A13DA-7314-07DD-847A-94986EFDA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Call HSWC Field Services at 240-707-3082 </a:t>
            </a:r>
          </a:p>
          <a:p>
            <a:pPr marL="0" indent="0" algn="ctr">
              <a:buNone/>
            </a:pPr>
            <a:r>
              <a:rPr lang="en-US" sz="3200" dirty="0"/>
              <a:t>Email: </a:t>
            </a:r>
            <a:r>
              <a:rPr lang="en-US" sz="3200" dirty="0">
                <a:hlinkClick r:id="rId2"/>
              </a:rPr>
              <a:t>HSWCFieldservices@hswcmd.org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0084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E928-4AEB-8062-67DC-F77F84BE0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Contact Information</a:t>
            </a:r>
            <a:br>
              <a:rPr lang="en-US" b="1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3D0C1EC-AC33-BCB5-29CD-18B1E9E2C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/>
              <a:t>Thank you! </a:t>
            </a:r>
          </a:p>
          <a:p>
            <a:pPr marL="0" indent="0" algn="ctr">
              <a:buNone/>
            </a:pPr>
            <a:r>
              <a:rPr lang="en-US" sz="2800" b="1"/>
              <a:t>Tracey </a:t>
            </a:r>
            <a:r>
              <a:rPr lang="en-US" sz="2800" b="1" dirty="0"/>
              <a:t>Wiles</a:t>
            </a:r>
          </a:p>
          <a:p>
            <a:pPr marL="0" indent="0" algn="ctr">
              <a:buNone/>
            </a:pPr>
            <a:r>
              <a:rPr lang="en-US" sz="2800" b="1" dirty="0"/>
              <a:t>Director of Fields Services </a:t>
            </a:r>
          </a:p>
          <a:p>
            <a:pPr marL="0" indent="0" algn="ctr">
              <a:buNone/>
            </a:pPr>
            <a:r>
              <a:rPr lang="en-US" sz="2800" b="1" dirty="0"/>
              <a:t>301-936-5917. </a:t>
            </a:r>
            <a:r>
              <a:rPr lang="en-US" sz="2800" b="1" dirty="0">
                <a:hlinkClick r:id="rId2"/>
              </a:rPr>
              <a:t>twiles@hswcmd.org</a:t>
            </a:r>
            <a:r>
              <a:rPr lang="en-US" sz="2800" b="1" dirty="0"/>
              <a:t>	</a:t>
            </a:r>
          </a:p>
          <a:p>
            <a:pPr marL="0" indent="0" algn="ctr">
              <a:buNone/>
            </a:pPr>
            <a:endParaRPr lang="en-US" sz="2800" b="1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CC00A0-EB9D-8FF3-08EC-192AB212E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530" y="4798388"/>
            <a:ext cx="4462272" cy="15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51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793D-9FFF-F3E2-66C1-D1AD66112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8C608-1DBE-C6EC-A3B9-D7634C3A2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By the end of this presentation, participants will:</a:t>
            </a:r>
          </a:p>
          <a:p>
            <a:pPr lvl="0"/>
            <a:r>
              <a:rPr lang="en-US" dirty="0"/>
              <a:t>Understand the connection between animal welfare and human welfare</a:t>
            </a:r>
          </a:p>
          <a:p>
            <a:pPr lvl="0"/>
            <a:r>
              <a:rPr lang="en-US" dirty="0"/>
              <a:t>Recognize signs of animal hoarding and self-neglect</a:t>
            </a:r>
          </a:p>
          <a:p>
            <a:pPr lvl="0"/>
            <a:r>
              <a:rPr lang="en-US" dirty="0"/>
              <a:t>Identify environmental and safety concerns during investigations</a:t>
            </a:r>
          </a:p>
          <a:p>
            <a:pPr lvl="0"/>
            <a:r>
              <a:rPr lang="en-US" dirty="0"/>
              <a:t>Understand when to cross-report concerns</a:t>
            </a:r>
          </a:p>
          <a:p>
            <a:pPr lvl="0"/>
            <a:r>
              <a:rPr lang="en-US" dirty="0"/>
              <a:t>Learn how APS and Animal Control can work together effectively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7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6973A-1736-31D4-CDD7-3C314B2F2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Human-Animal Connection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05E3D-9DC5-451D-9D0E-4329684D6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Animal neglect often exists alongside:</a:t>
            </a:r>
          </a:p>
          <a:p>
            <a:pPr lvl="1"/>
            <a:r>
              <a:rPr lang="en-US" dirty="0"/>
              <a:t>Self-neglect</a:t>
            </a:r>
          </a:p>
          <a:p>
            <a:pPr lvl="1"/>
            <a:r>
              <a:rPr lang="en-US" dirty="0"/>
              <a:t>Unsafe housing conditions</a:t>
            </a:r>
          </a:p>
          <a:p>
            <a:pPr lvl="1"/>
            <a:r>
              <a:rPr lang="en-US" dirty="0"/>
              <a:t>Mental health concerns</a:t>
            </a:r>
          </a:p>
          <a:p>
            <a:pPr lvl="1"/>
            <a:r>
              <a:rPr lang="en-US" dirty="0"/>
              <a:t>Financial exploitation</a:t>
            </a:r>
          </a:p>
          <a:p>
            <a:pPr lvl="1"/>
            <a:r>
              <a:rPr lang="en-US" dirty="0"/>
              <a:t>Medical neglect</a:t>
            </a:r>
          </a:p>
          <a:p>
            <a:pPr lvl="1"/>
            <a:r>
              <a:rPr lang="en-US" dirty="0"/>
              <a:t>Fire and sanitation hazards</a:t>
            </a:r>
          </a:p>
          <a:p>
            <a:pPr lvl="0"/>
            <a:r>
              <a:rPr lang="en-US" dirty="0"/>
              <a:t>Animals may be the first visible indicator that a vulnerable adult needs assistance.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CC9F5-438F-AC24-E50D-666126F64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0135" y="2061600"/>
            <a:ext cx="21907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7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ADF7F-FD4E-8321-2E1C-9C86C681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Cases Frequently Seen by APS &amp; Animal Control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3272A-7085-2073-9BF5-E68E61B72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Animal hoarding</a:t>
            </a:r>
          </a:p>
          <a:p>
            <a:pPr lvl="0"/>
            <a:r>
              <a:rPr lang="en-US" dirty="0"/>
              <a:t>Excessive animal populations</a:t>
            </a:r>
          </a:p>
          <a:p>
            <a:pPr lvl="0"/>
            <a:r>
              <a:rPr lang="en-US" dirty="0"/>
              <a:t>Unsanitary living conditions</a:t>
            </a:r>
          </a:p>
          <a:p>
            <a:pPr lvl="0"/>
            <a:r>
              <a:rPr lang="en-US" dirty="0"/>
              <a:t>Elderly owners unable to provide care</a:t>
            </a:r>
          </a:p>
          <a:p>
            <a:pPr lvl="0"/>
            <a:r>
              <a:rPr lang="en-US" dirty="0"/>
              <a:t>Individuals with cognitive decline</a:t>
            </a:r>
          </a:p>
          <a:p>
            <a:pPr lvl="0"/>
            <a:r>
              <a:rPr lang="en-US" dirty="0"/>
              <a:t>Failure to seek veterinary care</a:t>
            </a:r>
          </a:p>
          <a:p>
            <a:pPr lvl="0"/>
            <a:r>
              <a:rPr lang="en-US" dirty="0"/>
              <a:t>Homes with structural or environmental hazards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90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C3440-5FA2-7130-2E68-239F5FD3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Animal Hoarding?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A402E-0D4E-52F7-CD8E-56781DF1E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Animal hoarding generally involves:</a:t>
            </a:r>
          </a:p>
          <a:p>
            <a:pPr lvl="1"/>
            <a:r>
              <a:rPr lang="en-US" dirty="0"/>
              <a:t>Accumulating more animals than can be adequately cared for</a:t>
            </a:r>
          </a:p>
          <a:p>
            <a:pPr lvl="1"/>
            <a:r>
              <a:rPr lang="en-US" dirty="0"/>
              <a:t>Failure to provide:</a:t>
            </a:r>
          </a:p>
          <a:p>
            <a:pPr lvl="2"/>
            <a:r>
              <a:rPr lang="en-US" dirty="0"/>
              <a:t>Food</a:t>
            </a:r>
          </a:p>
          <a:p>
            <a:pPr lvl="2"/>
            <a:r>
              <a:rPr lang="en-US" dirty="0"/>
              <a:t>Water</a:t>
            </a:r>
          </a:p>
          <a:p>
            <a:pPr lvl="2"/>
            <a:r>
              <a:rPr lang="en-US" dirty="0"/>
              <a:t>Sanitation</a:t>
            </a:r>
          </a:p>
          <a:p>
            <a:pPr lvl="2"/>
            <a:r>
              <a:rPr lang="en-US" dirty="0"/>
              <a:t>Veterinary care</a:t>
            </a:r>
          </a:p>
          <a:p>
            <a:pPr lvl="1"/>
            <a:r>
              <a:rPr lang="en-US" dirty="0"/>
              <a:t>Inability to recognize deteriorating conditions</a:t>
            </a:r>
          </a:p>
          <a:p>
            <a:pPr lvl="1"/>
            <a:r>
              <a:rPr lang="en-US" dirty="0"/>
              <a:t>Continued acquisition despite negative impacts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49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D9C2-0E1C-3066-E7A7-938BC8CD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Animal Hoarding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9E58C-E8A2-281B-4298-379AC9CB9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species:</a:t>
            </a:r>
          </a:p>
          <a:p>
            <a:pPr lvl="0"/>
            <a:r>
              <a:rPr lang="en-US" dirty="0"/>
              <a:t>Cats</a:t>
            </a:r>
          </a:p>
          <a:p>
            <a:pPr lvl="0"/>
            <a:r>
              <a:rPr lang="en-US" dirty="0"/>
              <a:t>Dogs</a:t>
            </a:r>
          </a:p>
          <a:p>
            <a:pPr lvl="0"/>
            <a:r>
              <a:rPr lang="en-US" dirty="0"/>
              <a:t>Birds</a:t>
            </a:r>
          </a:p>
          <a:p>
            <a:pPr lvl="0"/>
            <a:r>
              <a:rPr lang="en-US" dirty="0"/>
              <a:t>Rabbits</a:t>
            </a:r>
          </a:p>
          <a:p>
            <a:pPr lvl="0"/>
            <a:r>
              <a:rPr lang="en-US" dirty="0"/>
              <a:t>Exotic animals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18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4CA75-FF6C-A883-E635-D95C9BB11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Indicators of Hoarding</a:t>
            </a:r>
            <a:br>
              <a:rPr lang="en-US" b="1" dirty="0"/>
            </a:br>
            <a:r>
              <a:rPr lang="en-US" b="1" dirty="0"/>
              <a:t>Environmental Indicators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C898B-EAF9-8F2C-FF8A-874CADDB1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Strong ammonia or feces odor</a:t>
            </a:r>
          </a:p>
          <a:p>
            <a:pPr lvl="0"/>
            <a:r>
              <a:rPr lang="en-US" dirty="0"/>
              <a:t>Excessive clutter or blocked exits</a:t>
            </a:r>
          </a:p>
          <a:p>
            <a:pPr lvl="0"/>
            <a:r>
              <a:rPr lang="en-US" dirty="0"/>
              <a:t>Insect or rodent infestation</a:t>
            </a:r>
          </a:p>
          <a:p>
            <a:pPr lvl="0"/>
            <a:r>
              <a:rPr lang="en-US" dirty="0"/>
              <a:t>Animal waste accumulation</a:t>
            </a:r>
          </a:p>
          <a:p>
            <a:pPr lvl="0"/>
            <a:r>
              <a:rPr lang="en-US" dirty="0"/>
              <a:t>Poor ventilation</a:t>
            </a:r>
          </a:p>
          <a:p>
            <a:pPr lvl="0"/>
            <a:r>
              <a:rPr lang="en-US" dirty="0"/>
              <a:t>Structural damage</a:t>
            </a:r>
          </a:p>
          <a:p>
            <a:pPr lvl="0"/>
            <a:r>
              <a:rPr lang="en-US" dirty="0"/>
              <a:t>Multiple sick or deceased animals</a:t>
            </a:r>
          </a:p>
          <a:p>
            <a:pPr lvl="0"/>
            <a:r>
              <a:rPr lang="en-US" dirty="0"/>
              <a:t>Limited access to rooms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84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5F76E-BD24-F906-C93C-2FC5BE73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Personal Indicators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195B3-4C96-F332-04D2-3A976473E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Isolation</a:t>
            </a:r>
          </a:p>
          <a:p>
            <a:pPr lvl="0"/>
            <a:r>
              <a:rPr lang="en-US" dirty="0"/>
              <a:t>Denial of conditions</a:t>
            </a:r>
          </a:p>
          <a:p>
            <a:pPr lvl="0"/>
            <a:r>
              <a:rPr lang="en-US" dirty="0"/>
              <a:t>Cognitive impairment</a:t>
            </a:r>
          </a:p>
          <a:p>
            <a:pPr lvl="0"/>
            <a:r>
              <a:rPr lang="en-US" dirty="0"/>
              <a:t>Anxiety when discussing removal of animals</a:t>
            </a:r>
          </a:p>
          <a:p>
            <a:pPr lvl="0"/>
            <a:r>
              <a:rPr lang="en-US" dirty="0"/>
              <a:t>Poor personal hygiene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44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</TotalTime>
  <Words>700</Words>
  <Application>Microsoft Office PowerPoint</Application>
  <PresentationFormat>Widescreen</PresentationFormat>
  <Paragraphs>162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Corbel</vt:lpstr>
      <vt:lpstr>Parallax</vt:lpstr>
      <vt:lpstr>   </vt:lpstr>
      <vt:lpstr>Humane Society of Washington County  </vt:lpstr>
      <vt:lpstr>Training Objectives</vt:lpstr>
      <vt:lpstr>The Human-Animal Connection </vt:lpstr>
      <vt:lpstr>Cases Frequently Seen by APS &amp; Animal Control </vt:lpstr>
      <vt:lpstr>What Is Animal Hoarding?</vt:lpstr>
      <vt:lpstr>Animal Hoarding </vt:lpstr>
      <vt:lpstr>Indicators of Hoarding Environmental Indicators </vt:lpstr>
      <vt:lpstr>Personal Indicators </vt:lpstr>
      <vt:lpstr>Health &amp; Safety Concerns Risks to Occupants and Responders</vt:lpstr>
      <vt:lpstr>Recommended PPE: </vt:lpstr>
      <vt:lpstr>Recognizing Self-Neglect Self-Neglect Indicators </vt:lpstr>
      <vt:lpstr>Maryland Legal Considerations Relevant Maryland Law </vt:lpstr>
      <vt:lpstr>Cross Reporting When Should APS Contact Animal Control</vt:lpstr>
      <vt:lpstr>Documentation Documentation Best Practices </vt:lpstr>
      <vt:lpstr>Working Together Collaborative Response </vt:lpstr>
      <vt:lpstr>Challenges in Hoarding Cases Common Challenges </vt:lpstr>
      <vt:lpstr>Why Early Intervention Matters </vt:lpstr>
      <vt:lpstr>Key Takeaways</vt:lpstr>
      <vt:lpstr>How to make a report </vt:lpstr>
      <vt:lpstr>Contact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Tracey Wiles</dc:creator>
  <cp:lastModifiedBy>Tracey Wiles</cp:lastModifiedBy>
  <cp:revision>2</cp:revision>
  <cp:lastPrinted>2026-05-27T15:53:53Z</cp:lastPrinted>
  <dcterms:created xsi:type="dcterms:W3CDTF">2026-05-27T15:44:07Z</dcterms:created>
  <dcterms:modified xsi:type="dcterms:W3CDTF">2026-05-27T16:03:34Z</dcterms:modified>
</cp:coreProperties>
</file>