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8" name="Shape 148"/>
          <p:cNvSpPr/>
          <p:nvPr>
            <p:ph type="sldImg"/>
          </p:nvPr>
        </p:nvSpPr>
        <p:spPr>
          <a:xfrm>
            <a:off x="1143000" y="685800"/>
            <a:ext cx="4572000" cy="3429000"/>
          </a:xfrm>
          <a:prstGeom prst="rect">
            <a:avLst/>
          </a:prstGeom>
        </p:spPr>
        <p:txBody>
          <a:bodyPr/>
          <a:lstStyle/>
          <a:p>
            <a:pPr/>
          </a:p>
        </p:txBody>
      </p:sp>
      <p:sp>
        <p:nvSpPr>
          <p:cNvPr id="149" name="Shape 14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bg>
      <p:bgPr>
        <a:solidFill>
          <a:srgbClr val="003462"/>
        </a:solidFill>
      </p:bgPr>
    </p:bg>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47162"/>
            <a:ext cx="21971003" cy="636979"/>
          </a:xfrm>
          <a:prstGeom prst="rect">
            <a:avLst/>
          </a:prstGeom>
        </p:spPr>
        <p:txBody>
          <a:bodyPr lIns="45719" tIns="45719" rIns="45719" bIns="45719"/>
          <a:lstStyle>
            <a:lvl1pPr marL="0" indent="0" defTabSz="825500">
              <a:lnSpc>
                <a:spcPct val="100000"/>
              </a:lnSpc>
              <a:spcBef>
                <a:spcPts val="0"/>
              </a:spcBef>
              <a:buSzTx/>
              <a:buNone/>
              <a:defRPr b="1" sz="3600">
                <a:solidFill>
                  <a:srgbClr val="FFFFFF"/>
                </a:solidFill>
              </a:defRPr>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solidFill>
                  <a:srgbClr val="FFFFFF"/>
                </a:solidFill>
              </a:defRPr>
            </a:lvl1pPr>
          </a:lstStyle>
          <a:p>
            <a:pPr/>
            <a:r>
              <a:t>Presentation Title</a:t>
            </a:r>
          </a:p>
        </p:txBody>
      </p:sp>
      <p:sp>
        <p:nvSpPr>
          <p:cNvPr id="13" name="Body Level One…"/>
          <p:cNvSpPr txBox="1"/>
          <p:nvPr>
            <p:ph type="body" sz="quarter" idx="1" hasCustomPrompt="1"/>
          </p:nvPr>
        </p:nvSpPr>
        <p:spPr>
          <a:xfrm>
            <a:off x="1201342" y="7210490"/>
            <a:ext cx="21971001" cy="1905001"/>
          </a:xfrm>
          <a:prstGeom prst="rect">
            <a:avLst/>
          </a:prstGeom>
        </p:spPr>
        <p:txBody>
          <a:bodyPr/>
          <a:lstStyle>
            <a:lvl1pPr marL="0" indent="0" defTabSz="825500">
              <a:lnSpc>
                <a:spcPct val="100000"/>
              </a:lnSpc>
              <a:spcBef>
                <a:spcPts val="0"/>
              </a:spcBef>
              <a:buSzTx/>
              <a:buNone/>
              <a:defRPr b="1" sz="5500">
                <a:solidFill>
                  <a:schemeClr val="accent1"/>
                </a:solidFill>
              </a:defRPr>
            </a:lvl1pPr>
            <a:lvl2pPr marL="0" indent="457200" defTabSz="825500">
              <a:lnSpc>
                <a:spcPct val="100000"/>
              </a:lnSpc>
              <a:spcBef>
                <a:spcPts val="0"/>
              </a:spcBef>
              <a:buSzTx/>
              <a:buNone/>
              <a:defRPr b="1" sz="5500">
                <a:solidFill>
                  <a:schemeClr val="accent1"/>
                </a:solidFill>
              </a:defRPr>
            </a:lvl2pPr>
            <a:lvl3pPr marL="0" indent="914400" defTabSz="825500">
              <a:lnSpc>
                <a:spcPct val="100000"/>
              </a:lnSpc>
              <a:spcBef>
                <a:spcPts val="0"/>
              </a:spcBef>
              <a:buSzTx/>
              <a:buNone/>
              <a:defRPr b="1" sz="5500">
                <a:solidFill>
                  <a:schemeClr val="accent1"/>
                </a:solidFill>
              </a:defRPr>
            </a:lvl3pPr>
            <a:lvl4pPr marL="0" indent="1371600" defTabSz="825500">
              <a:lnSpc>
                <a:spcPct val="100000"/>
              </a:lnSpc>
              <a:spcBef>
                <a:spcPts val="0"/>
              </a:spcBef>
              <a:buSzTx/>
              <a:buNone/>
              <a:defRPr b="1" sz="5500">
                <a:solidFill>
                  <a:schemeClr val="accent1"/>
                </a:solidFill>
              </a:defRPr>
            </a:lvl4pPr>
            <a:lvl5pPr marL="0" indent="1828800" defTabSz="825500">
              <a:lnSpc>
                <a:spcPct val="100000"/>
              </a:lnSpc>
              <a:spcBef>
                <a:spcPts val="0"/>
              </a:spcBef>
              <a:buSzTx/>
              <a:buNone/>
              <a:defRPr b="1" sz="5500">
                <a:solidFill>
                  <a:schemeClr val="accent1"/>
                </a:solidFill>
              </a:defRPr>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solidFill>
                  <a:schemeClr val="accent1">
                    <a:hueOff val="114395"/>
                    <a:lumOff val="-24975"/>
                  </a:schemeClr>
                </a:solidFill>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solidFill>
                  <a:schemeClr val="accent1">
                    <a:hueOff val="114395"/>
                    <a:lumOff val="-24975"/>
                  </a:schemeClr>
                </a:solidFill>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solidFill>
                  <a:schemeClr val="accent1">
                    <a:hueOff val="114395"/>
                    <a:lumOff val="-24975"/>
                  </a:schemeClr>
                </a:solidFill>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solidFill>
                  <a:schemeClr val="accent1">
                    <a:hueOff val="114395"/>
                    <a:lumOff val="-24975"/>
                  </a:schemeClr>
                </a:solidFill>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solidFill>
                  <a:schemeClr val="accent1">
                    <a:hueOff val="114395"/>
                    <a:lumOff val="-24975"/>
                  </a:schemeClr>
                </a:solidFill>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solidFill>
                  <a:schemeClr val="accent1">
                    <a:hueOff val="114395"/>
                    <a:lumOff val="-24975"/>
                  </a:schemeClr>
                </a:solidFill>
              </a:defRPr>
            </a:lvl1pPr>
            <a:lvl2pPr marL="0" indent="457200" algn="ctr">
              <a:lnSpc>
                <a:spcPct val="80000"/>
              </a:lnSpc>
              <a:spcBef>
                <a:spcPts val="0"/>
              </a:spcBef>
              <a:buSzTx/>
              <a:buNone/>
              <a:defRPr b="1" spc="-250" sz="25000">
                <a:solidFill>
                  <a:schemeClr val="accent1">
                    <a:hueOff val="114395"/>
                    <a:lumOff val="-24975"/>
                  </a:schemeClr>
                </a:solidFill>
              </a:defRPr>
            </a:lvl2pPr>
            <a:lvl3pPr marL="0" indent="914400" algn="ctr">
              <a:lnSpc>
                <a:spcPct val="80000"/>
              </a:lnSpc>
              <a:spcBef>
                <a:spcPts val="0"/>
              </a:spcBef>
              <a:buSzTx/>
              <a:buNone/>
              <a:defRPr b="1" spc="-250" sz="25000">
                <a:solidFill>
                  <a:schemeClr val="accent1">
                    <a:hueOff val="114395"/>
                    <a:lumOff val="-24975"/>
                  </a:schemeClr>
                </a:solidFill>
              </a:defRPr>
            </a:lvl3pPr>
            <a:lvl4pPr marL="0" indent="1371600" algn="ctr">
              <a:lnSpc>
                <a:spcPct val="80000"/>
              </a:lnSpc>
              <a:spcBef>
                <a:spcPts val="0"/>
              </a:spcBef>
              <a:buSzTx/>
              <a:buNone/>
              <a:defRPr b="1" spc="-250" sz="25000">
                <a:solidFill>
                  <a:schemeClr val="accent1">
                    <a:hueOff val="114395"/>
                    <a:lumOff val="-24975"/>
                  </a:schemeClr>
                </a:solidFill>
              </a:defRPr>
            </a:lvl4pPr>
            <a:lvl5pPr marL="0" indent="1828800" algn="ctr">
              <a:lnSpc>
                <a:spcPct val="80000"/>
              </a:lnSpc>
              <a:spcBef>
                <a:spcPts val="0"/>
              </a:spcBef>
              <a:buSzTx/>
              <a:buNone/>
              <a:defRPr b="1" spc="-250" sz="25000">
                <a:solidFill>
                  <a:schemeClr val="accent1">
                    <a:hueOff val="114395"/>
                    <a:lumOff val="-24975"/>
                  </a:schemeClr>
                </a:solidFill>
              </a:defRPr>
            </a:lvl5pPr>
          </a:lstStyle>
          <a:p>
            <a:pPr/>
            <a:r>
              <a:t>100%</a:t>
            </a:r>
          </a:p>
          <a:p>
            <a:pPr lvl="1"/>
            <a:r>
              <a:t/>
            </a:r>
          </a:p>
          <a:p>
            <a:pPr lvl="2"/>
            <a:r>
              <a:t/>
            </a:r>
          </a:p>
          <a:p>
            <a:pPr lvl="3"/>
            <a:r>
              <a:t/>
            </a:r>
          </a:p>
          <a:p>
            <a:pPr lvl="4"/>
            <a:r>
              <a:t/>
            </a:r>
          </a:p>
        </p:txBody>
      </p:sp>
      <p:sp>
        <p:nvSpPr>
          <p:cNvPr id="10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Attribution"/>
          <p:cNvSpPr txBox="1"/>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1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solidFill>
                  <a:schemeClr val="accent1">
                    <a:hueOff val="114395"/>
                    <a:lumOff val="-24975"/>
                  </a:schemeClr>
                </a:solidFill>
                <a:latin typeface="Helvetica Neue Medium"/>
                <a:ea typeface="Helvetica Neue Medium"/>
                <a:cs typeface="Helvetica Neue Medium"/>
                <a:sym typeface="Helvetica Neue Medium"/>
              </a:defRPr>
            </a:lvl1pPr>
            <a:lvl2pPr marL="638923" indent="-12700">
              <a:spcBef>
                <a:spcPts val="0"/>
              </a:spcBef>
              <a:buSzTx/>
              <a:buNone/>
              <a:defRPr spc="-170" sz="8500">
                <a:solidFill>
                  <a:schemeClr val="accent1">
                    <a:hueOff val="114395"/>
                    <a:lumOff val="-24975"/>
                  </a:schemeClr>
                </a:solidFill>
                <a:latin typeface="Helvetica Neue Medium"/>
                <a:ea typeface="Helvetica Neue Medium"/>
                <a:cs typeface="Helvetica Neue Medium"/>
                <a:sym typeface="Helvetica Neue Medium"/>
              </a:defRPr>
            </a:lvl2pPr>
            <a:lvl3pPr marL="638923" indent="444500">
              <a:spcBef>
                <a:spcPts val="0"/>
              </a:spcBef>
              <a:buSzTx/>
              <a:buNone/>
              <a:defRPr spc="-170" sz="8500">
                <a:solidFill>
                  <a:schemeClr val="accent1">
                    <a:hueOff val="114395"/>
                    <a:lumOff val="-24975"/>
                  </a:schemeClr>
                </a:solidFill>
                <a:latin typeface="Helvetica Neue Medium"/>
                <a:ea typeface="Helvetica Neue Medium"/>
                <a:cs typeface="Helvetica Neue Medium"/>
                <a:sym typeface="Helvetica Neue Medium"/>
              </a:defRPr>
            </a:lvl3pPr>
            <a:lvl4pPr marL="638923" indent="901700">
              <a:spcBef>
                <a:spcPts val="0"/>
              </a:spcBef>
              <a:buSzTx/>
              <a:buNone/>
              <a:defRPr spc="-170" sz="8500">
                <a:solidFill>
                  <a:schemeClr val="accent1">
                    <a:hueOff val="114395"/>
                    <a:lumOff val="-24975"/>
                  </a:schemeClr>
                </a:solidFill>
                <a:latin typeface="Helvetica Neue Medium"/>
                <a:ea typeface="Helvetica Neue Medium"/>
                <a:cs typeface="Helvetica Neue Medium"/>
                <a:sym typeface="Helvetica Neue Medium"/>
              </a:defRPr>
            </a:lvl4pPr>
            <a:lvl5pPr marL="638923" indent="1358900">
              <a:spcBef>
                <a:spcPts val="0"/>
              </a:spcBef>
              <a:buSzTx/>
              <a:buNone/>
              <a:defRPr spc="-170" sz="8500">
                <a:solidFill>
                  <a:schemeClr val="accent1">
                    <a:hueOff val="114395"/>
                    <a:lumOff val="-24975"/>
                  </a:schemeClr>
                </a:solidFill>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Hot-air balloons viewed from below against a blue sky"/>
          <p:cNvSpPr/>
          <p:nvPr>
            <p:ph type="pic" sz="quarter" idx="21"/>
          </p:nvPr>
        </p:nvSpPr>
        <p:spPr>
          <a:xfrm>
            <a:off x="15436504" y="1270000"/>
            <a:ext cx="8167167" cy="5422900"/>
          </a:xfrm>
          <a:prstGeom prst="rect">
            <a:avLst/>
          </a:prstGeom>
        </p:spPr>
        <p:txBody>
          <a:bodyPr lIns="91439" tIns="45719" rIns="91439" bIns="45719">
            <a:noAutofit/>
          </a:bodyPr>
          <a:lstStyle/>
          <a:p>
            <a:pPr/>
          </a:p>
        </p:txBody>
      </p:sp>
      <p:sp>
        <p:nvSpPr>
          <p:cNvPr id="125" name="Close-up of the top of a hot-air balloon viewed from above"/>
          <p:cNvSpPr/>
          <p:nvPr>
            <p:ph type="pic" sz="quarter" idx="22"/>
          </p:nvPr>
        </p:nvSpPr>
        <p:spPr>
          <a:xfrm>
            <a:off x="15461772" y="7085972"/>
            <a:ext cx="8148414" cy="5432276"/>
          </a:xfrm>
          <a:prstGeom prst="rect">
            <a:avLst/>
          </a:prstGeom>
        </p:spPr>
        <p:txBody>
          <a:bodyPr lIns="91439" tIns="45719" rIns="91439" bIns="45719">
            <a:noAutofit/>
          </a:bodyPr>
          <a:lstStyle/>
          <a:p>
            <a:pPr/>
          </a:p>
        </p:txBody>
      </p:sp>
      <p:sp>
        <p:nvSpPr>
          <p:cNvPr id="126" name="Hot-air balloons viewed from below against a blue sky"/>
          <p:cNvSpPr/>
          <p:nvPr>
            <p:ph type="pic" idx="23"/>
          </p:nvPr>
        </p:nvSpPr>
        <p:spPr>
          <a:xfrm>
            <a:off x="-124635" y="1270000"/>
            <a:ext cx="16859219" cy="11239479"/>
          </a:xfrm>
          <a:prstGeom prst="rect">
            <a:avLst/>
          </a:prstGeom>
        </p:spPr>
        <p:txBody>
          <a:bodyPr lIns="91439" tIns="45719" rIns="91439" bIns="45719">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Hot-air balloons viewed from below against a blue sky"/>
          <p:cNvSpPr/>
          <p:nvPr>
            <p:ph type="pic" idx="21"/>
          </p:nvPr>
        </p:nvSpPr>
        <p:spPr>
          <a:xfrm>
            <a:off x="0" y="-1270000"/>
            <a:ext cx="24384000" cy="16256000"/>
          </a:xfrm>
          <a:prstGeom prst="rect">
            <a:avLst/>
          </a:prstGeom>
        </p:spPr>
        <p:txBody>
          <a:bodyPr lIns="91439" tIns="45719" rIns="91439" bIns="45719">
            <a:noAutofit/>
          </a:bodyPr>
          <a:lstStyle/>
          <a:p>
            <a:pPr/>
          </a:p>
        </p:txBody>
      </p:sp>
      <p:sp>
        <p:nvSpPr>
          <p:cNvPr id="13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Close-up of the top of a hot-air balloon viewed from above"/>
          <p:cNvSpPr/>
          <p:nvPr>
            <p:ph type="pic" idx="21"/>
          </p:nvPr>
        </p:nvSpPr>
        <p:spPr>
          <a:xfrm>
            <a:off x="0" y="-1270000"/>
            <a:ext cx="24384000" cy="16256000"/>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solidFill>
                  <a:srgbClr val="FFFFFF"/>
                </a:solidFill>
              </a:defRPr>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solidFill>
                  <a:srgbClr val="FFFFFF"/>
                </a:solidFill>
              </a:defRPr>
            </a:lvl1pPr>
            <a:lvl2pPr marL="0" indent="457200" defTabSz="825500">
              <a:lnSpc>
                <a:spcPct val="100000"/>
              </a:lnSpc>
              <a:spcBef>
                <a:spcPts val="0"/>
              </a:spcBef>
              <a:buSzTx/>
              <a:buNone/>
              <a:defRPr b="1" sz="5500">
                <a:solidFill>
                  <a:srgbClr val="FFFFFF"/>
                </a:solidFill>
              </a:defRPr>
            </a:lvl2pPr>
            <a:lvl3pPr marL="0" indent="914400" defTabSz="825500">
              <a:lnSpc>
                <a:spcPct val="100000"/>
              </a:lnSpc>
              <a:spcBef>
                <a:spcPts val="0"/>
              </a:spcBef>
              <a:buSzTx/>
              <a:buNone/>
              <a:defRPr b="1" sz="5500">
                <a:solidFill>
                  <a:srgbClr val="FFFFFF"/>
                </a:solidFill>
              </a:defRPr>
            </a:lvl3pPr>
            <a:lvl4pPr marL="0" indent="1371600" defTabSz="825500">
              <a:lnSpc>
                <a:spcPct val="100000"/>
              </a:lnSpc>
              <a:spcBef>
                <a:spcPts val="0"/>
              </a:spcBef>
              <a:buSzTx/>
              <a:buNone/>
              <a:defRPr b="1" sz="5500">
                <a:solidFill>
                  <a:srgbClr val="FFFFFF"/>
                </a:solidFill>
              </a:defRPr>
            </a:lvl4pPr>
            <a:lvl5pPr marL="0" indent="1828800" defTabSz="825500">
              <a:lnSpc>
                <a:spcPct val="100000"/>
              </a:lnSpc>
              <a:spcBef>
                <a:spcPts val="0"/>
              </a:spcBef>
              <a:buSzTx/>
              <a:buNone/>
              <a:defRPr b="1" sz="5500">
                <a:solidFill>
                  <a:srgbClr val="FFFFFF"/>
                </a:solidFill>
              </a:defRPr>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Close-up of a hot-air balloon viewed from below"/>
          <p:cNvSpPr/>
          <p:nvPr>
            <p:ph type="pic" idx="21"/>
          </p:nvPr>
        </p:nvSpPr>
        <p:spPr>
          <a:xfrm>
            <a:off x="9226574" y="1270000"/>
            <a:ext cx="16840152" cy="11184435"/>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247900"/>
            <a:ext cx="9779000" cy="934779"/>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Hot-air balloons viewed from below against a blue sky"/>
          <p:cNvSpPr/>
          <p:nvPr>
            <p:ph type="pic" idx="22"/>
          </p:nvPr>
        </p:nvSpPr>
        <p:spPr>
          <a:xfrm>
            <a:off x="8432800" y="1263848"/>
            <a:ext cx="16850011" cy="11188205"/>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bg>
      <p:bgPr>
        <a:solidFill>
          <a:srgbClr val="003462"/>
        </a:solidFill>
      </p:bgPr>
    </p:bg>
    <p:spTree>
      <p:nvGrpSpPr>
        <p:cNvPr id="1" name=""/>
        <p:cNvGrpSpPr/>
        <p:nvPr/>
      </p:nvGrpSpPr>
      <p:grpSpPr>
        <a:xfrm>
          <a:off x="0" y="0"/>
          <a:ext cx="0" cy="0"/>
          <a:chOff x="0" y="0"/>
          <a:chExt cx="0" cy="0"/>
        </a:xfrm>
      </p:grpSpPr>
      <p:sp>
        <p:nvSpPr>
          <p:cNvPr id="71" name="Section Title"/>
          <p:cNvSpPr txBox="1"/>
          <p:nvPr>
            <p:ph type="title" hasCustomPrompt="1"/>
          </p:nvPr>
        </p:nvSpPr>
        <p:spPr>
          <a:xfrm>
            <a:off x="1206496" y="4533900"/>
            <a:ext cx="21971004" cy="4648200"/>
          </a:xfrm>
          <a:prstGeom prst="rect">
            <a:avLst/>
          </a:prstGeom>
        </p:spPr>
        <p:txBody>
          <a:bodyPr anchor="ctr"/>
          <a:lstStyle>
            <a:lvl1pPr>
              <a:defRPr b="0" spc="-232" sz="11600">
                <a:solidFill>
                  <a:srgbClr val="FFFFFF"/>
                </a:solidFill>
                <a:latin typeface="Helvetica Neue Medium"/>
                <a:ea typeface="Helvetica Neue Medium"/>
                <a:cs typeface="Helvetica Neue Medium"/>
                <a:sym typeface="Helvetica Neue Medium"/>
              </a:defRPr>
            </a:lvl1pPr>
          </a:lstStyle>
          <a:p>
            <a:pPr/>
            <a:r>
              <a:t>Section Title</a:t>
            </a:r>
          </a:p>
        </p:txBody>
      </p:sp>
      <p:sp>
        <p:nvSpPr>
          <p:cNvPr id="72" name="Slide Number"/>
          <p:cNvSpPr txBox="1"/>
          <p:nvPr>
            <p:ph type="sldNum" sz="quarter" idx="2"/>
          </p:nvPr>
        </p:nvSpPr>
        <p:spPr>
          <a:xfrm>
            <a:off x="12001499" y="13085233"/>
            <a:ext cx="368505" cy="374600"/>
          </a:xfrm>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xfrm>
            <a:off x="1206500" y="952500"/>
            <a:ext cx="21971000" cy="1434949"/>
          </a:xfrm>
          <a:prstGeom prst="rect">
            <a:avLst/>
          </a:prstGeom>
        </p:spPr>
        <p:txBody>
          <a:bodyPr/>
          <a:lstStyle/>
          <a:p>
            <a:pPr/>
            <a:r>
              <a:t>Slide Title</a:t>
            </a:r>
          </a:p>
        </p:txBody>
      </p:sp>
      <p:sp>
        <p:nvSpPr>
          <p:cNvPr id="80" name="Slide Subtitle"/>
          <p:cNvSpPr txBox="1"/>
          <p:nvPr>
            <p:ph type="body" sz="quarter" idx="21" hasCustomPrompt="1"/>
          </p:nvPr>
        </p:nvSpPr>
        <p:spPr>
          <a:xfrm>
            <a:off x="1206500" y="2247900"/>
            <a:ext cx="21971000" cy="934779"/>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1206500" y="952500"/>
            <a:ext cx="21971000" cy="1435100"/>
          </a:xfrm>
          <a:prstGeom prst="rect">
            <a:avLst/>
          </a:prstGeom>
        </p:spPr>
        <p:txBody>
          <a:bodyPr/>
          <a:lstStyle/>
          <a:p>
            <a:pPr/>
            <a:r>
              <a:t>Agenda Title</a:t>
            </a:r>
          </a:p>
        </p:txBody>
      </p:sp>
      <p:sp>
        <p:nvSpPr>
          <p:cNvPr id="89" name="Agenda Subtitle"/>
          <p:cNvSpPr txBox="1"/>
          <p:nvPr>
            <p:ph type="body" sz="quarter" idx="21" hasCustomPrompt="1"/>
          </p:nvPr>
        </p:nvSpPr>
        <p:spPr>
          <a:xfrm>
            <a:off x="1206500" y="2247900"/>
            <a:ext cx="21971000" cy="934779"/>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9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952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tif"/><Relationship Id="rId3" Type="http://schemas.openxmlformats.org/officeDocument/2006/relationships/image" Target="../media/image8.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tif"/><Relationship Id="rId3" Type="http://schemas.openxmlformats.org/officeDocument/2006/relationships/image" Target="../media/image10.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1.tif"/><Relationship Id="rId3" Type="http://schemas.openxmlformats.org/officeDocument/2006/relationships/image" Target="../media/image12.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 Id="rId3" Type="http://schemas.openxmlformats.org/officeDocument/2006/relationships/image" Target="../media/image6.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tif"/><Relationship Id="rId3" Type="http://schemas.openxmlformats.org/officeDocument/2006/relationships/image" Target="../media/image14.tif"/><Relationship Id="rId4" Type="http://schemas.openxmlformats.org/officeDocument/2006/relationships/image" Target="../media/image15.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tif"/><Relationship Id="rId3" Type="http://schemas.openxmlformats.org/officeDocument/2006/relationships/image" Target="../media/image9.png"/><Relationship Id="rId4" Type="http://schemas.openxmlformats.org/officeDocument/2006/relationships/image" Target="../media/image10.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tif"/><Relationship Id="rId3" Type="http://schemas.openxmlformats.org/officeDocument/2006/relationships/image" Target="../media/image18.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hqmeded-ecg.blogspot.com/2013/10/polymorphic-ventricular-tachycardia.html" TargetMode="External"/><Relationship Id="rId3" Type="http://schemas.openxmlformats.org/officeDocument/2006/relationships/hyperlink" Target="https://litfl.com/supraventricular-tachycardia-svt-ecg-library/" TargetMode="External"/><Relationship Id="rId4" Type="http://schemas.openxmlformats.org/officeDocument/2006/relationships/hyperlink" Target="https://www.amboss.com/us/knowledge/Atrial_fibrillation_with_rapid_ventricular_response" TargetMode="External"/><Relationship Id="rId5" Type="http://schemas.openxmlformats.org/officeDocument/2006/relationships/hyperlink" Target="https://www.sciencedirect.com/science/article/pii/S1878540920301146" TargetMode="External"/><Relationship Id="rId6" Type="http://schemas.openxmlformats.org/officeDocument/2006/relationships/hyperlink" Target="https://johnsonfrancis.org/professional/cardioversion-of-ventricular-tachycardia-on-ecg-rhythm-strip/" TargetMode="External"/><Relationship Id="rId7" Type="http://schemas.openxmlformats.org/officeDocument/2006/relationships/hyperlink" Target="https://www.miemss.org/home/Portals/0/Docs/Guidelines_Protocols/MD-Medical-Protocols-Web-06-01-2023.pdf" TargetMode="External"/><Relationship Id="rId8" Type="http://schemas.openxmlformats.org/officeDocument/2006/relationships/hyperlink" Target="https://www.stryker.com/content/dam/stryker/ems/resources/operating-instructions/international/3314911-030_int-eng_lifepak_15_operating_instructions.pdf" TargetMode="External"/><Relationship Id="rId9" Type="http://schemas.openxmlformats.org/officeDocument/2006/relationships/hyperlink" Target="https://thephysiologist.org/study-materials/determining-cardiac-axis/" TargetMode="External"/><Relationship Id="rId10" Type="http://schemas.openxmlformats.org/officeDocument/2006/relationships/hyperlink" Target="https://www.aclsmedicaltraining.com/blog/wide-complex-tachycardia-treated-with-amiodarone-and-synchronized-cardioversion/" TargetMode="External"/><Relationship Id="rId11" Type="http://schemas.openxmlformats.org/officeDocument/2006/relationships/hyperlink" Target="https://ecgwaves.com/topic/ventricular-tachycardia-vt-ecg-treatment-causes-management/" TargetMode="External"/><Relationship Id="rId12" Type="http://schemas.openxmlformats.org/officeDocument/2006/relationships/hyperlink" Target="https://www.escardio.org/Journals/E-Journal-of-Cardiology-Practice/Volume-14/fourteen-twelve" TargetMode="External"/><Relationship Id="rId13" Type="http://schemas.openxmlformats.org/officeDocument/2006/relationships/hyperlink" Target="https://coreem.net/core/tricyclic-antidepressant-toxicity/" TargetMode="External"/><Relationship Id="rId14" Type="http://schemas.openxmlformats.org/officeDocument/2006/relationships/hyperlink" Target="http://blog.clinicalmonster.com/2018/02/22/bored-review-atrial-fibrillation-wpw-syndrome/" TargetMode="External"/><Relationship Id="rId15" Type="http://schemas.openxmlformats.org/officeDocument/2006/relationships/hyperlink" Target="https://emj.bmj.com/content/20/5/491" TargetMode="External"/><Relationship Id="rId16" Type="http://schemas.openxmlformats.org/officeDocument/2006/relationships/hyperlink" Target="http://ecgweekly.com" TargetMode="External"/><Relationship Id="rId17" Type="http://schemas.openxmlformats.org/officeDocument/2006/relationships/hyperlink" Target="https://litfl.com/vt-versus-svt-ecg-library/" TargetMode="External"/></Relationships>

</file>

<file path=ppt/slides/_rels/slide3.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tif"/><Relationship Id="rId3" Type="http://schemas.openxmlformats.org/officeDocument/2006/relationships/image" Target="../media/image2.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tif"/><Relationship Id="rId3" Type="http://schemas.openxmlformats.org/officeDocument/2006/relationships/image" Target="../media/image6.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Brandon Neuenschwander"/>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Brandon Neuenschwander </a:t>
            </a:r>
          </a:p>
        </p:txBody>
      </p:sp>
      <p:sp>
        <p:nvSpPr>
          <p:cNvPr id="152" name="Review of Cardioversion Procedure"/>
          <p:cNvSpPr txBox="1"/>
          <p:nvPr>
            <p:ph type="ctrTitle"/>
          </p:nvPr>
        </p:nvSpPr>
        <p:spPr>
          <a:prstGeom prst="rect">
            <a:avLst/>
          </a:prstGeom>
        </p:spPr>
        <p:txBody>
          <a:bodyPr/>
          <a:lstStyle/>
          <a:p>
            <a:pPr/>
            <a:r>
              <a:t>Review of Cardioversion Procedure</a:t>
            </a:r>
          </a:p>
        </p:txBody>
      </p:sp>
      <p:sp>
        <p:nvSpPr>
          <p:cNvPr id="153" name="Presentation Subtitle"/>
          <p:cNvSpPr txBox="1"/>
          <p:nvPr>
            <p:ph type="subTitle" sz="quarter" idx="1"/>
          </p:nvPr>
        </p:nvSpPr>
        <p:spPr>
          <a:prstGeom prst="rect">
            <a:avLst/>
          </a:prstGeom>
        </p:spPr>
        <p:txBody>
          <a:bodyPr/>
          <a:lstStyle/>
          <a:p>
            <a:pP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Ventricular Tachycardia"/>
          <p:cNvSpPr txBox="1"/>
          <p:nvPr>
            <p:ph type="title"/>
          </p:nvPr>
        </p:nvSpPr>
        <p:spPr>
          <a:prstGeom prst="rect">
            <a:avLst/>
          </a:prstGeom>
        </p:spPr>
        <p:txBody>
          <a:bodyPr/>
          <a:lstStyle/>
          <a:p>
            <a:pPr/>
            <a:r>
              <a:t>Ventricular Tachycardia</a:t>
            </a:r>
          </a:p>
        </p:txBody>
      </p:sp>
      <p:sp>
        <p:nvSpPr>
          <p:cNvPr id="206" name="Identification - Atrioventricular Dissociation"/>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Identification - Atrioventricular Dissociation </a:t>
            </a:r>
          </a:p>
        </p:txBody>
      </p:sp>
      <p:sp>
        <p:nvSpPr>
          <p:cNvPr id="207" name="Atria and ventricles will function independently. This is difficult to identify at elevated heart rates but if seen is a trait of VT."/>
          <p:cNvSpPr txBox="1"/>
          <p:nvPr>
            <p:ph type="body" sz="quarter" idx="1"/>
          </p:nvPr>
        </p:nvSpPr>
        <p:spPr>
          <a:xfrm>
            <a:off x="1206500" y="4248504"/>
            <a:ext cx="21971000" cy="2150337"/>
          </a:xfrm>
          <a:prstGeom prst="rect">
            <a:avLst/>
          </a:prstGeom>
        </p:spPr>
        <p:txBody>
          <a:bodyPr/>
          <a:lstStyle/>
          <a:p>
            <a:pPr/>
            <a:r>
              <a:t>Atria and ventricles will function independently. This is difficult to identify at elevated heart rates but if seen is a trait of VT. </a:t>
            </a:r>
          </a:p>
        </p:txBody>
      </p:sp>
      <p:pic>
        <p:nvPicPr>
          <p:cNvPr id="208" name="Image" descr="Image"/>
          <p:cNvPicPr>
            <a:picLocks noChangeAspect="1"/>
          </p:cNvPicPr>
          <p:nvPr/>
        </p:nvPicPr>
        <p:blipFill>
          <a:blip r:embed="rId2">
            <a:extLst/>
          </a:blip>
          <a:stretch>
            <a:fillRect/>
          </a:stretch>
        </p:blipFill>
        <p:spPr>
          <a:xfrm>
            <a:off x="966853" y="7464665"/>
            <a:ext cx="11318080" cy="3351472"/>
          </a:xfrm>
          <a:prstGeom prst="rect">
            <a:avLst/>
          </a:prstGeom>
          <a:ln w="12700">
            <a:miter lim="400000"/>
          </a:ln>
        </p:spPr>
      </p:pic>
      <p:pic>
        <p:nvPicPr>
          <p:cNvPr id="209" name="Image" descr="Image"/>
          <p:cNvPicPr>
            <a:picLocks noChangeAspect="1"/>
          </p:cNvPicPr>
          <p:nvPr/>
        </p:nvPicPr>
        <p:blipFill>
          <a:blip r:embed="rId3">
            <a:extLst/>
          </a:blip>
          <a:stretch>
            <a:fillRect/>
          </a:stretch>
        </p:blipFill>
        <p:spPr>
          <a:xfrm>
            <a:off x="13529219" y="6034430"/>
            <a:ext cx="9775029" cy="7321837"/>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Ventricular Tachycardia"/>
          <p:cNvSpPr txBox="1"/>
          <p:nvPr>
            <p:ph type="title"/>
          </p:nvPr>
        </p:nvSpPr>
        <p:spPr>
          <a:xfrm>
            <a:off x="1206500" y="375363"/>
            <a:ext cx="21971000" cy="1435101"/>
          </a:xfrm>
          <a:prstGeom prst="rect">
            <a:avLst/>
          </a:prstGeom>
        </p:spPr>
        <p:txBody>
          <a:bodyPr/>
          <a:lstStyle/>
          <a:p>
            <a:pPr/>
            <a:r>
              <a:t>Ventricular Tachycardia</a:t>
            </a:r>
          </a:p>
        </p:txBody>
      </p:sp>
      <p:sp>
        <p:nvSpPr>
          <p:cNvPr id="212" name="CAUTION"/>
          <p:cNvSpPr txBox="1"/>
          <p:nvPr>
            <p:ph type="body" idx="21"/>
          </p:nvPr>
        </p:nvSpPr>
        <p:spPr>
          <a:xfrm>
            <a:off x="1014121" y="1599463"/>
            <a:ext cx="21971001" cy="934780"/>
          </a:xfrm>
          <a:prstGeom prst="rect">
            <a:avLst/>
          </a:prstGeom>
          <a:extLst>
            <a:ext uri="{C572A759-6A51-4108-AA02-DFA0A04FC94B}">
              <ma14:wrappingTextBoxFlag xmlns:ma14="http://schemas.microsoft.com/office/mac/drawingml/2011/main" val="1"/>
            </a:ext>
          </a:extLst>
        </p:spPr>
        <p:txBody>
          <a:bodyPr/>
          <a:lstStyle>
            <a:lvl1pPr>
              <a:defRPr>
                <a:solidFill>
                  <a:schemeClr val="accent5">
                    <a:hueOff val="-82419"/>
                    <a:satOff val="-9513"/>
                    <a:lumOff val="-16343"/>
                  </a:schemeClr>
                </a:solidFill>
              </a:defRPr>
            </a:lvl1pPr>
          </a:lstStyle>
          <a:p>
            <a:pPr/>
            <a:r>
              <a:t>CAUTION</a:t>
            </a:r>
          </a:p>
        </p:txBody>
      </p:sp>
      <p:sp>
        <p:nvSpPr>
          <p:cNvPr id="213" name="The basic criteria must be met, according to Maryland Protocol this requires a heart rate greater than/equal to 150bpm consistently, QRS complex greater than/equal to 0.12 seconds. In cases where the rate is &lt;150bpm OR the QRS is &gt;0.2 seconds(extremely w"/>
          <p:cNvSpPr txBox="1"/>
          <p:nvPr>
            <p:ph type="body" sz="half" idx="1"/>
          </p:nvPr>
        </p:nvSpPr>
        <p:spPr>
          <a:xfrm>
            <a:off x="821742" y="2532313"/>
            <a:ext cx="21971001" cy="3238197"/>
          </a:xfrm>
          <a:prstGeom prst="rect">
            <a:avLst/>
          </a:prstGeom>
        </p:spPr>
        <p:txBody>
          <a:bodyPr/>
          <a:lstStyle>
            <a:lvl1pPr defTabSz="577850">
              <a:spcBef>
                <a:spcPts val="1200"/>
              </a:spcBef>
              <a:defRPr spc="-38" sz="3850"/>
            </a:lvl1pPr>
          </a:lstStyle>
          <a:p>
            <a:pPr/>
            <a:r>
              <a:t>The basic criteria must be met, according to Maryland Protocol this requires a heart rate greater than/equal to 150bpm consistently, QRS complex greater than/equal to 0.12 seconds. In cases where the rate is &lt;150bpm OR the QRS is &gt;0.2 seconds(extremely wide), there should be consideration for alternative causes to wide complex rhythm, especially toxicology and metabolic if no cardiac history is present. Always try to acquire a accurate SAMPLE to rule out alternative causes. </a:t>
            </a:r>
          </a:p>
        </p:txBody>
      </p:sp>
      <p:pic>
        <p:nvPicPr>
          <p:cNvPr id="214" name="Image" descr="Image"/>
          <p:cNvPicPr>
            <a:picLocks noChangeAspect="1"/>
          </p:cNvPicPr>
          <p:nvPr/>
        </p:nvPicPr>
        <p:blipFill>
          <a:blip r:embed="rId2">
            <a:extLst/>
          </a:blip>
          <a:stretch>
            <a:fillRect/>
          </a:stretch>
        </p:blipFill>
        <p:spPr>
          <a:xfrm>
            <a:off x="649090" y="6210262"/>
            <a:ext cx="9715501" cy="6489701"/>
          </a:xfrm>
          <a:prstGeom prst="rect">
            <a:avLst/>
          </a:prstGeom>
          <a:ln w="12700">
            <a:miter lim="400000"/>
          </a:ln>
        </p:spPr>
      </p:pic>
      <p:sp>
        <p:nvSpPr>
          <p:cNvPr id="215" name="Patient with hyperkalemia, if given amidarone could result in asystole"/>
          <p:cNvSpPr txBox="1"/>
          <p:nvPr/>
        </p:nvSpPr>
        <p:spPr>
          <a:xfrm>
            <a:off x="430396" y="5687302"/>
            <a:ext cx="10152889"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chemeClr val="accent5">
                    <a:hueOff val="-82419"/>
                    <a:satOff val="-9513"/>
                    <a:lumOff val="-16343"/>
                  </a:schemeClr>
                </a:solidFill>
              </a:defRPr>
            </a:lvl1pPr>
          </a:lstStyle>
          <a:p>
            <a:pPr/>
            <a:r>
              <a:t>Patient with hyperkalemia, if given amidarone could result in asystole</a:t>
            </a:r>
          </a:p>
        </p:txBody>
      </p:sp>
      <p:sp>
        <p:nvSpPr>
          <p:cNvPr id="216" name="Rate &lt;150bpm and extremely wide QRS, consider alternative causes"/>
          <p:cNvSpPr txBox="1"/>
          <p:nvPr/>
        </p:nvSpPr>
        <p:spPr>
          <a:xfrm>
            <a:off x="448074" y="12761863"/>
            <a:ext cx="10117532"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chemeClr val="accent5">
                    <a:hueOff val="-82419"/>
                    <a:satOff val="-9513"/>
                    <a:lumOff val="-16343"/>
                  </a:schemeClr>
                </a:solidFill>
              </a:defRPr>
            </a:lvl1pPr>
          </a:lstStyle>
          <a:p>
            <a:pPr/>
            <a:r>
              <a:t>Rate &lt;150bpm and extremely wide QRS, consider alternative causes </a:t>
            </a:r>
          </a:p>
        </p:txBody>
      </p:sp>
      <p:pic>
        <p:nvPicPr>
          <p:cNvPr id="217" name="Image" descr="Image"/>
          <p:cNvPicPr>
            <a:picLocks noChangeAspect="1"/>
          </p:cNvPicPr>
          <p:nvPr/>
        </p:nvPicPr>
        <p:blipFill>
          <a:blip r:embed="rId3">
            <a:extLst/>
          </a:blip>
          <a:stretch>
            <a:fillRect/>
          </a:stretch>
        </p:blipFill>
        <p:spPr>
          <a:xfrm>
            <a:off x="11037591" y="6295735"/>
            <a:ext cx="11949409" cy="5820065"/>
          </a:xfrm>
          <a:prstGeom prst="rect">
            <a:avLst/>
          </a:prstGeom>
          <a:ln w="12700">
            <a:miter lim="400000"/>
          </a:ln>
        </p:spPr>
      </p:pic>
      <p:sp>
        <p:nvSpPr>
          <p:cNvPr id="218" name="Patient with TCA overdose, if given amidarone could result in asystole"/>
          <p:cNvSpPr txBox="1"/>
          <p:nvPr/>
        </p:nvSpPr>
        <p:spPr>
          <a:xfrm>
            <a:off x="11887082" y="5687302"/>
            <a:ext cx="10250425"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chemeClr val="accent5">
                    <a:hueOff val="-82419"/>
                    <a:satOff val="-9513"/>
                    <a:lumOff val="-16343"/>
                  </a:schemeClr>
                </a:solidFill>
              </a:defRPr>
            </a:lvl1pPr>
          </a:lstStyle>
          <a:p>
            <a:pPr/>
            <a:r>
              <a:t>Patient with TCA overdose, if given amidarone could result in asystole</a:t>
            </a:r>
          </a:p>
        </p:txBody>
      </p:sp>
      <p:sp>
        <p:nvSpPr>
          <p:cNvPr id="219" name="Rate &lt;150bpm and extremely wide QRS, consider alternative causes"/>
          <p:cNvSpPr txBox="1"/>
          <p:nvPr/>
        </p:nvSpPr>
        <p:spPr>
          <a:xfrm>
            <a:off x="11733038" y="12263173"/>
            <a:ext cx="10117533"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chemeClr val="accent5">
                    <a:hueOff val="-82419"/>
                    <a:satOff val="-9513"/>
                    <a:lumOff val="-16343"/>
                  </a:schemeClr>
                </a:solidFill>
              </a:defRPr>
            </a:lvl1pPr>
          </a:lstStyle>
          <a:p>
            <a:pPr/>
            <a:r>
              <a:t>Rate &lt;150bpm and extremely wide QRS, consider alternative causes </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Tachycardia Algorithm"/>
          <p:cNvSpPr txBox="1"/>
          <p:nvPr>
            <p:ph type="title"/>
          </p:nvPr>
        </p:nvSpPr>
        <p:spPr>
          <a:prstGeom prst="rect">
            <a:avLst/>
          </a:prstGeom>
        </p:spPr>
        <p:txBody>
          <a:bodyPr/>
          <a:lstStyle>
            <a:lvl1pPr defTabSz="2121354">
              <a:defRPr spc="-147" sz="7394"/>
            </a:lvl1pPr>
          </a:lstStyle>
          <a:p>
            <a:pPr/>
            <a:r>
              <a:t>Tachycardia Algorithm </a:t>
            </a:r>
          </a:p>
        </p:txBody>
      </p:sp>
      <p:pic>
        <p:nvPicPr>
          <p:cNvPr id="222" name="MD 2023 Tachycardia Protocols.pdf" descr="MD 2023 Tachycardia Protocols.pdf"/>
          <p:cNvPicPr>
            <a:picLocks noChangeAspect="1"/>
          </p:cNvPicPr>
          <p:nvPr/>
        </p:nvPicPr>
        <p:blipFill>
          <a:blip r:embed="rId2">
            <a:extLst/>
          </a:blip>
          <a:stretch>
            <a:fillRect/>
          </a:stretch>
        </p:blipFill>
        <p:spPr>
          <a:xfrm>
            <a:off x="12707101" y="286810"/>
            <a:ext cx="10155475" cy="13142380"/>
          </a:xfrm>
          <a:prstGeom prst="rect">
            <a:avLst/>
          </a:prstGeom>
          <a:ln w="12700">
            <a:miter lim="400000"/>
          </a:ln>
        </p:spPr>
      </p:pic>
      <p:sp>
        <p:nvSpPr>
          <p:cNvPr id="223" name="Rectangle"/>
          <p:cNvSpPr/>
          <p:nvPr/>
        </p:nvSpPr>
        <p:spPr>
          <a:xfrm>
            <a:off x="16457133" y="4239232"/>
            <a:ext cx="3524403" cy="803702"/>
          </a:xfrm>
          <a:prstGeom prst="rect">
            <a:avLst/>
          </a:prstGeom>
          <a:solidFill>
            <a:schemeClr val="accent5">
              <a:hueOff val="-82419"/>
              <a:satOff val="-9513"/>
              <a:lumOff val="-16343"/>
              <a:alpha val="32017"/>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224" name="MD-Medical-Protocols-Web-06-01-2023.pdf (dragged).pdf" descr="MD-Medical-Protocols-Web-06-01-2023.pdf (dragged).pdf"/>
          <p:cNvPicPr>
            <a:picLocks noChangeAspect="1"/>
          </p:cNvPicPr>
          <p:nvPr/>
        </p:nvPicPr>
        <p:blipFill>
          <a:blip r:embed="rId3">
            <a:extLst/>
          </a:blip>
          <a:stretch>
            <a:fillRect/>
          </a:stretch>
        </p:blipFill>
        <p:spPr>
          <a:xfrm>
            <a:off x="1209902" y="1721409"/>
            <a:ext cx="8998782" cy="11645482"/>
          </a:xfrm>
          <a:prstGeom prst="rect">
            <a:avLst/>
          </a:prstGeom>
          <a:ln w="12700">
            <a:miter lim="400000"/>
          </a:ln>
        </p:spPr>
      </p:pic>
      <p:sp>
        <p:nvSpPr>
          <p:cNvPr id="225" name="Rectangle"/>
          <p:cNvSpPr/>
          <p:nvPr/>
        </p:nvSpPr>
        <p:spPr>
          <a:xfrm>
            <a:off x="3789339" y="5248122"/>
            <a:ext cx="3524403" cy="803702"/>
          </a:xfrm>
          <a:prstGeom prst="rect">
            <a:avLst/>
          </a:prstGeom>
          <a:solidFill>
            <a:schemeClr val="accent5">
              <a:hueOff val="-82419"/>
              <a:satOff val="-9513"/>
              <a:lumOff val="-16343"/>
              <a:alpha val="32017"/>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26" name="Square"/>
          <p:cNvSpPr/>
          <p:nvPr/>
        </p:nvSpPr>
        <p:spPr>
          <a:xfrm>
            <a:off x="6190186" y="7098024"/>
            <a:ext cx="1270001" cy="1270001"/>
          </a:xfrm>
          <a:prstGeom prst="rect">
            <a:avLst/>
          </a:prstGeom>
          <a:solidFill>
            <a:schemeClr val="accent1">
              <a:lumOff val="-13575"/>
              <a:alpha val="28977"/>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227" name="Line Line" descr="Line Line"/>
          <p:cNvPicPr>
            <a:picLocks noChangeAspect="0"/>
          </p:cNvPicPr>
          <p:nvPr/>
        </p:nvPicPr>
        <p:blipFill>
          <a:blip r:embed="rId4">
            <a:extLst/>
          </a:blip>
          <a:stretch>
            <a:fillRect/>
          </a:stretch>
        </p:blipFill>
        <p:spPr>
          <a:xfrm rot="19170850">
            <a:off x="6938163" y="6317331"/>
            <a:ext cx="3580402" cy="76201"/>
          </a:xfrm>
          <a:prstGeom prst="rect">
            <a:avLst/>
          </a:prstGeom>
        </p:spPr>
      </p:pic>
      <p:sp>
        <p:nvSpPr>
          <p:cNvPr id="229" name="Frequently forgotten, can have…"/>
          <p:cNvSpPr txBox="1"/>
          <p:nvPr/>
        </p:nvSpPr>
        <p:spPr>
          <a:xfrm>
            <a:off x="9744108" y="2858608"/>
            <a:ext cx="3524403" cy="2670860"/>
          </a:xfrm>
          <a:prstGeom prst="rect">
            <a:avLst/>
          </a:prstGeom>
          <a:solidFill>
            <a:schemeClr val="accent1">
              <a:lumOff val="16847"/>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a:pPr>
            <a:r>
              <a:t>Frequently forgotten, can have </a:t>
            </a:r>
          </a:p>
          <a:p>
            <a:pPr>
              <a:defRPr b="1"/>
            </a:pPr>
            <a:r>
              <a:t> life threatening results if treated </a:t>
            </a:r>
          </a:p>
          <a:p>
            <a:pPr>
              <a:defRPr b="1"/>
            </a:pPr>
            <a:r>
              <a:t>with Cardizem, Verapamil or Amiadarone</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Wolff Parkinson White Syndrome"/>
          <p:cNvSpPr txBox="1"/>
          <p:nvPr>
            <p:ph type="title"/>
          </p:nvPr>
        </p:nvSpPr>
        <p:spPr>
          <a:prstGeom prst="rect">
            <a:avLst/>
          </a:prstGeom>
        </p:spPr>
        <p:txBody>
          <a:bodyPr/>
          <a:lstStyle/>
          <a:p>
            <a:pPr/>
            <a:r>
              <a:t>Wolff Parkinson White Syndrome</a:t>
            </a:r>
          </a:p>
        </p:txBody>
      </p:sp>
      <p:sp>
        <p:nvSpPr>
          <p:cNvPr id="232" name="Review of characteristics when associated with Afib RVR…"/>
          <p:cNvSpPr txBox="1"/>
          <p:nvPr>
            <p:ph type="body" sz="half" idx="1"/>
          </p:nvPr>
        </p:nvSpPr>
        <p:spPr>
          <a:xfrm>
            <a:off x="1206500" y="2729994"/>
            <a:ext cx="21971001" cy="4133209"/>
          </a:xfrm>
          <a:prstGeom prst="rect">
            <a:avLst/>
          </a:prstGeom>
        </p:spPr>
        <p:txBody>
          <a:bodyPr/>
          <a:lstStyle/>
          <a:p>
            <a:pPr algn="ctr">
              <a:defRPr spc="-39" sz="3900"/>
            </a:pPr>
            <a:r>
              <a:t>Review of characteristics when associated with Afib RVR</a:t>
            </a:r>
          </a:p>
          <a:p>
            <a:pPr marL="698500" indent="-698500">
              <a:buSzPct val="123000"/>
              <a:buChar char="•"/>
              <a:defRPr spc="-39" sz="3900"/>
            </a:pPr>
            <a:r>
              <a:t>Delta Wave (can be difficult to find in severe tachycardia)</a:t>
            </a:r>
          </a:p>
          <a:p>
            <a:pPr marL="698500" indent="-698500">
              <a:buSzPct val="123000"/>
              <a:buChar char="•"/>
              <a:defRPr spc="-39" sz="3900"/>
            </a:pPr>
            <a:r>
              <a:t>Rates reaching up to 300 beats per min</a:t>
            </a:r>
          </a:p>
          <a:p>
            <a:pPr marL="698500" indent="-698500">
              <a:buSzPct val="123000"/>
              <a:buChar char="•"/>
              <a:defRPr spc="-39" sz="3900"/>
            </a:pPr>
            <a:r>
              <a:t>Varying QRS width</a:t>
            </a:r>
          </a:p>
          <a:p>
            <a:pPr marL="698500" indent="-698500">
              <a:buSzPct val="123000"/>
              <a:buChar char="•"/>
              <a:defRPr spc="-39" sz="3900"/>
            </a:pPr>
            <a:r>
              <a:t>MAKE SURE TO VERIFY HISTORY BEFORE CARDIZEM/VERAPAMIL</a:t>
            </a:r>
          </a:p>
        </p:txBody>
      </p:sp>
      <p:pic>
        <p:nvPicPr>
          <p:cNvPr id="233" name="Image" descr="Image"/>
          <p:cNvPicPr>
            <a:picLocks noChangeAspect="1"/>
          </p:cNvPicPr>
          <p:nvPr/>
        </p:nvPicPr>
        <p:blipFill>
          <a:blip r:embed="rId2">
            <a:extLst/>
          </a:blip>
          <a:stretch>
            <a:fillRect/>
          </a:stretch>
        </p:blipFill>
        <p:spPr>
          <a:xfrm>
            <a:off x="517957" y="6774285"/>
            <a:ext cx="12382501" cy="6756401"/>
          </a:xfrm>
          <a:prstGeom prst="rect">
            <a:avLst/>
          </a:prstGeom>
          <a:ln w="12700">
            <a:miter lim="400000"/>
          </a:ln>
        </p:spPr>
      </p:pic>
      <p:sp>
        <p:nvSpPr>
          <p:cNvPr id="234" name="Line"/>
          <p:cNvSpPr/>
          <p:nvPr/>
        </p:nvSpPr>
        <p:spPr>
          <a:xfrm flipH="1" flipV="1">
            <a:off x="1629499" y="12141554"/>
            <a:ext cx="412488" cy="913333"/>
          </a:xfrm>
          <a:prstGeom prst="line">
            <a:avLst/>
          </a:prstGeom>
          <a:ln w="101600">
            <a:solidFill>
              <a:schemeClr val="accent5">
                <a:hueOff val="-82419"/>
                <a:satOff val="-9513"/>
                <a:lumOff val="-16343"/>
              </a:schemeClr>
            </a:solidFill>
            <a:miter lim="400000"/>
            <a:tailEnd type="triangle"/>
          </a:ln>
        </p:spPr>
        <p:txBody>
          <a:bodyPr lIns="50800" tIns="50800" rIns="50800" bIns="50800" anchor="ctr"/>
          <a:lstStyle/>
          <a:p>
            <a:pPr/>
          </a:p>
        </p:txBody>
      </p:sp>
      <p:sp>
        <p:nvSpPr>
          <p:cNvPr id="235" name="Delta Wave"/>
          <p:cNvSpPr txBox="1"/>
          <p:nvPr/>
        </p:nvSpPr>
        <p:spPr>
          <a:xfrm>
            <a:off x="2205264" y="12807636"/>
            <a:ext cx="1745590"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chemeClr val="accent5">
                    <a:hueOff val="-82419"/>
                    <a:satOff val="-9513"/>
                    <a:lumOff val="-16343"/>
                  </a:schemeClr>
                </a:solidFill>
              </a:defRPr>
            </a:lvl1pPr>
          </a:lstStyle>
          <a:p>
            <a:pPr/>
            <a:r>
              <a:t>Delta Wave</a:t>
            </a:r>
          </a:p>
        </p:txBody>
      </p:sp>
      <p:sp>
        <p:nvSpPr>
          <p:cNvPr id="236" name="Line"/>
          <p:cNvSpPr/>
          <p:nvPr/>
        </p:nvSpPr>
        <p:spPr>
          <a:xfrm>
            <a:off x="5665402" y="12608675"/>
            <a:ext cx="343568" cy="1"/>
          </a:xfrm>
          <a:prstGeom prst="line">
            <a:avLst/>
          </a:prstGeom>
          <a:ln w="127000">
            <a:solidFill>
              <a:schemeClr val="accent5">
                <a:hueOff val="-82419"/>
                <a:satOff val="-9513"/>
                <a:lumOff val="-16343"/>
              </a:schemeClr>
            </a:solidFill>
            <a:miter lim="400000"/>
          </a:ln>
        </p:spPr>
        <p:txBody>
          <a:bodyPr lIns="50800" tIns="50800" rIns="50800" bIns="50800" anchor="ctr"/>
          <a:lstStyle/>
          <a:p>
            <a:pPr/>
          </a:p>
        </p:txBody>
      </p:sp>
      <p:sp>
        <p:nvSpPr>
          <p:cNvPr id="237" name="Rates up to 300bpm"/>
          <p:cNvSpPr txBox="1"/>
          <p:nvPr/>
        </p:nvSpPr>
        <p:spPr>
          <a:xfrm>
            <a:off x="4323701" y="12807636"/>
            <a:ext cx="3026970"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chemeClr val="accent5">
                    <a:hueOff val="-82419"/>
                    <a:satOff val="-9513"/>
                    <a:lumOff val="-16343"/>
                  </a:schemeClr>
                </a:solidFill>
              </a:defRPr>
            </a:lvl1pPr>
          </a:lstStyle>
          <a:p>
            <a:pPr/>
            <a:r>
              <a:t>Rates up to 300bpm</a:t>
            </a:r>
          </a:p>
        </p:txBody>
      </p:sp>
      <p:pic>
        <p:nvPicPr>
          <p:cNvPr id="238" name="Image" descr="Image"/>
          <p:cNvPicPr>
            <a:picLocks noChangeAspect="1"/>
          </p:cNvPicPr>
          <p:nvPr/>
        </p:nvPicPr>
        <p:blipFill>
          <a:blip r:embed="rId3">
            <a:extLst/>
          </a:blip>
          <a:stretch>
            <a:fillRect/>
          </a:stretch>
        </p:blipFill>
        <p:spPr>
          <a:xfrm>
            <a:off x="13867047" y="6687512"/>
            <a:ext cx="9643523" cy="3375234"/>
          </a:xfrm>
          <a:prstGeom prst="rect">
            <a:avLst/>
          </a:prstGeom>
          <a:ln w="12700">
            <a:miter lim="400000"/>
          </a:ln>
        </p:spPr>
      </p:pic>
      <p:sp>
        <p:nvSpPr>
          <p:cNvPr id="239" name="Line"/>
          <p:cNvSpPr/>
          <p:nvPr/>
        </p:nvSpPr>
        <p:spPr>
          <a:xfrm flipH="1" flipV="1">
            <a:off x="17579647" y="8089571"/>
            <a:ext cx="412488" cy="913332"/>
          </a:xfrm>
          <a:prstGeom prst="line">
            <a:avLst/>
          </a:prstGeom>
          <a:ln w="101600">
            <a:solidFill>
              <a:schemeClr val="accent5">
                <a:hueOff val="-82419"/>
                <a:satOff val="-9513"/>
                <a:lumOff val="-16343"/>
              </a:schemeClr>
            </a:solidFill>
            <a:miter lim="400000"/>
            <a:tailEnd type="triangle"/>
          </a:ln>
        </p:spPr>
        <p:txBody>
          <a:bodyPr lIns="50800" tIns="50800" rIns="50800" bIns="50800" anchor="ctr"/>
          <a:lstStyle/>
          <a:p>
            <a:pPr/>
          </a:p>
        </p:txBody>
      </p:sp>
      <p:sp>
        <p:nvSpPr>
          <p:cNvPr id="240" name="Line"/>
          <p:cNvSpPr/>
          <p:nvPr/>
        </p:nvSpPr>
        <p:spPr>
          <a:xfrm flipV="1">
            <a:off x="18313564" y="8078768"/>
            <a:ext cx="352927" cy="937958"/>
          </a:xfrm>
          <a:prstGeom prst="line">
            <a:avLst/>
          </a:prstGeom>
          <a:ln w="101600">
            <a:solidFill>
              <a:schemeClr val="accent5">
                <a:hueOff val="-82419"/>
                <a:satOff val="-9513"/>
                <a:lumOff val="-16343"/>
              </a:schemeClr>
            </a:solidFill>
            <a:miter lim="400000"/>
            <a:tailEnd type="triangle"/>
          </a:ln>
        </p:spPr>
        <p:txBody>
          <a:bodyPr lIns="50800" tIns="50800" rIns="50800" bIns="50800" anchor="ctr"/>
          <a:lstStyle/>
          <a:p>
            <a:pPr/>
          </a:p>
        </p:txBody>
      </p:sp>
      <p:sp>
        <p:nvSpPr>
          <p:cNvPr id="241" name="Changing QRS widths"/>
          <p:cNvSpPr txBox="1"/>
          <p:nvPr/>
        </p:nvSpPr>
        <p:spPr>
          <a:xfrm>
            <a:off x="16387133" y="9135156"/>
            <a:ext cx="3297632"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chemeClr val="accent5">
                    <a:hueOff val="-82419"/>
                    <a:satOff val="-9513"/>
                    <a:lumOff val="-16343"/>
                  </a:schemeClr>
                </a:solidFill>
              </a:defRPr>
            </a:lvl1pPr>
          </a:lstStyle>
          <a:p>
            <a:pPr/>
            <a:r>
              <a:t>Changing QRS widths</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Prior to treating elevated heart rate the clinician should attempt to identify and treat alternative causes for tachycardia.…"/>
          <p:cNvSpPr txBox="1"/>
          <p:nvPr>
            <p:ph type="body" sz="half" idx="1"/>
          </p:nvPr>
        </p:nvSpPr>
        <p:spPr>
          <a:prstGeom prst="rect">
            <a:avLst/>
          </a:prstGeom>
        </p:spPr>
        <p:txBody>
          <a:bodyPr/>
          <a:lstStyle/>
          <a:p>
            <a:pPr marL="518160" indent="-518160" defTabSz="2072588">
              <a:spcBef>
                <a:spcPts val="3800"/>
              </a:spcBef>
              <a:defRPr sz="4080"/>
            </a:pPr>
            <a:r>
              <a:t>Prior to treating elevated heart rate the clinician should attempt to identify and treat alternative causes for tachycardia. </a:t>
            </a:r>
          </a:p>
          <a:p>
            <a:pPr marL="518160" indent="-518160" defTabSz="2072588">
              <a:spcBef>
                <a:spcPts val="3800"/>
              </a:spcBef>
              <a:defRPr sz="4080"/>
            </a:pPr>
            <a:r>
              <a:t>Alternative causes include other forms of shock where tachycardia is considered compensatory. Examples such as sepsis, trauma and toxicology where electrical intervention would unlikely be the primary treatment.  </a:t>
            </a:r>
          </a:p>
          <a:p>
            <a:pPr marL="518160" indent="-518160" defTabSz="2072588">
              <a:spcBef>
                <a:spcPts val="3800"/>
              </a:spcBef>
              <a:defRPr sz="4080"/>
            </a:pPr>
            <a:r>
              <a:t>Ketamine added as a medication that can be used for pain management related to electrical therapy. </a:t>
            </a:r>
          </a:p>
        </p:txBody>
      </p:sp>
      <p:sp>
        <p:nvSpPr>
          <p:cNvPr id="244" name="Tachycardia Algorithm"/>
          <p:cNvSpPr txBox="1"/>
          <p:nvPr>
            <p:ph type="title"/>
          </p:nvPr>
        </p:nvSpPr>
        <p:spPr>
          <a:prstGeom prst="rect">
            <a:avLst/>
          </a:prstGeom>
        </p:spPr>
        <p:txBody>
          <a:bodyPr/>
          <a:lstStyle>
            <a:lvl1pPr defTabSz="2121354">
              <a:defRPr spc="-147" sz="7394"/>
            </a:lvl1pPr>
          </a:lstStyle>
          <a:p>
            <a:pPr/>
            <a:r>
              <a:t>Tachycardia Algorithm </a:t>
            </a:r>
          </a:p>
        </p:txBody>
      </p:sp>
      <p:pic>
        <p:nvPicPr>
          <p:cNvPr id="245" name="MD 2023 tachycardia pg 3.pdf" descr="MD 2023 tachycardia pg 3.pdf"/>
          <p:cNvPicPr>
            <a:picLocks noChangeAspect="1"/>
          </p:cNvPicPr>
          <p:nvPr/>
        </p:nvPicPr>
        <p:blipFill>
          <a:blip r:embed="rId2">
            <a:extLst/>
          </a:blip>
          <a:stretch>
            <a:fillRect/>
          </a:stretch>
        </p:blipFill>
        <p:spPr>
          <a:xfrm>
            <a:off x="12750868" y="-134916"/>
            <a:ext cx="10807234" cy="13985833"/>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MD Protocol - Cardioversion"/>
          <p:cNvSpPr txBox="1"/>
          <p:nvPr>
            <p:ph type="title"/>
          </p:nvPr>
        </p:nvSpPr>
        <p:spPr>
          <a:prstGeom prst="rect">
            <a:avLst/>
          </a:prstGeom>
        </p:spPr>
        <p:txBody>
          <a:bodyPr/>
          <a:lstStyle>
            <a:lvl1pPr defTabSz="1658070">
              <a:defRPr spc="-115" sz="5780"/>
            </a:lvl1pPr>
          </a:lstStyle>
          <a:p>
            <a:pPr/>
            <a:r>
              <a:t>MD Protocol - Cardioversion</a:t>
            </a:r>
          </a:p>
        </p:txBody>
      </p:sp>
      <p:pic>
        <p:nvPicPr>
          <p:cNvPr id="248" name="MD 2023 Cardioversion.pdf" descr="MD 2023 Cardioversion.pdf"/>
          <p:cNvPicPr>
            <a:picLocks noChangeAspect="1"/>
          </p:cNvPicPr>
          <p:nvPr/>
        </p:nvPicPr>
        <p:blipFill>
          <a:blip r:embed="rId2">
            <a:extLst/>
          </a:blip>
          <a:stretch>
            <a:fillRect/>
          </a:stretch>
        </p:blipFill>
        <p:spPr>
          <a:xfrm>
            <a:off x="852753" y="2116214"/>
            <a:ext cx="9157936" cy="11851447"/>
          </a:xfrm>
          <a:prstGeom prst="rect">
            <a:avLst/>
          </a:prstGeom>
          <a:ln w="12700">
            <a:miter lim="400000"/>
          </a:ln>
        </p:spPr>
      </p:pic>
      <p:pic>
        <p:nvPicPr>
          <p:cNvPr id="249" name="MD 2023 cardioversion pg 2.pdf" descr="MD 2023 cardioversion pg 2.pdf"/>
          <p:cNvPicPr>
            <a:picLocks noChangeAspect="1"/>
          </p:cNvPicPr>
          <p:nvPr/>
        </p:nvPicPr>
        <p:blipFill>
          <a:blip r:embed="rId3">
            <a:extLst/>
          </a:blip>
          <a:stretch>
            <a:fillRect/>
          </a:stretch>
        </p:blipFill>
        <p:spPr>
          <a:xfrm>
            <a:off x="13660276" y="-359029"/>
            <a:ext cx="8913004" cy="11534476"/>
          </a:xfrm>
          <a:prstGeom prst="rect">
            <a:avLst/>
          </a:prstGeom>
          <a:ln w="12700">
            <a:miter lim="400000"/>
          </a:ln>
        </p:spPr>
      </p:pic>
      <p:sp>
        <p:nvSpPr>
          <p:cNvPr id="250" name="verify your dosage in J based on the rhythm you are treating"/>
          <p:cNvSpPr txBox="1"/>
          <p:nvPr/>
        </p:nvSpPr>
        <p:spPr>
          <a:xfrm>
            <a:off x="12555519" y="11949226"/>
            <a:ext cx="10440682" cy="140675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400">
                <a:solidFill>
                  <a:schemeClr val="accent5">
                    <a:hueOff val="-82419"/>
                    <a:satOff val="-9513"/>
                    <a:lumOff val="-16343"/>
                  </a:schemeClr>
                </a:solidFill>
              </a:defRPr>
            </a:lvl1pPr>
          </a:lstStyle>
          <a:p>
            <a:pPr/>
            <a:r>
              <a:t>verify your dosage in J based on the rhythm you are treating</a:t>
            </a:r>
          </a:p>
        </p:txBody>
      </p:sp>
      <p:sp>
        <p:nvSpPr>
          <p:cNvPr id="251" name="Rounded Rectangle"/>
          <p:cNvSpPr/>
          <p:nvPr/>
        </p:nvSpPr>
        <p:spPr>
          <a:xfrm>
            <a:off x="2683102" y="5053642"/>
            <a:ext cx="6825796" cy="2274684"/>
          </a:xfrm>
          <a:prstGeom prst="roundRect">
            <a:avLst>
              <a:gd name="adj" fmla="val 8375"/>
            </a:avLst>
          </a:prstGeom>
          <a:gradFill>
            <a:gsLst>
              <a:gs pos="0">
                <a:schemeClr val="accent5">
                  <a:alpha val="21091"/>
                </a:schemeClr>
              </a:gs>
              <a:gs pos="100000">
                <a:schemeClr val="accent5">
                  <a:lumOff val="-29866"/>
                  <a:alpha val="21091"/>
                </a:schemeClr>
              </a:gs>
            </a:gsLst>
            <a:lin ang="5400000"/>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You can use Lead II OR the lead with the greatest QRS complex amplitude. This will aid the monitor in locating the correct location to sync. Cardioversion while on the T wave could result in lethal arrhythmia.…"/>
          <p:cNvSpPr txBox="1"/>
          <p:nvPr>
            <p:ph type="body" sz="half" idx="1"/>
          </p:nvPr>
        </p:nvSpPr>
        <p:spPr>
          <a:xfrm>
            <a:off x="1206500" y="1928779"/>
            <a:ext cx="9779000" cy="10576355"/>
          </a:xfrm>
          <a:prstGeom prst="rect">
            <a:avLst/>
          </a:prstGeom>
        </p:spPr>
        <p:txBody>
          <a:bodyPr/>
          <a:lstStyle/>
          <a:p>
            <a:pPr/>
            <a:r>
              <a:t>You can use Lead II OR the lead with the greatest QRS complex amplitude. This will aid the monitor in locating the correct location to sync. Cardioversion while on the T wave could result in lethal arrhythmia.</a:t>
            </a:r>
          </a:p>
          <a:p>
            <a:pPr/>
            <a:r>
              <a:t>Troubleshoot inappropriately selected sync sites:</a:t>
            </a:r>
          </a:p>
          <a:p>
            <a:pPr lvl="1"/>
            <a:r>
              <a:t>Adjust ECG size</a:t>
            </a:r>
          </a:p>
          <a:p>
            <a:pPr lvl="1"/>
            <a:r>
              <a:t>Select another lead</a:t>
            </a:r>
          </a:p>
        </p:txBody>
      </p:sp>
      <p:sp>
        <p:nvSpPr>
          <p:cNvPr id="254" name="Lifepack 15 Operating Instructions"/>
          <p:cNvSpPr txBox="1"/>
          <p:nvPr>
            <p:ph type="title"/>
          </p:nvPr>
        </p:nvSpPr>
        <p:spPr>
          <a:prstGeom prst="rect">
            <a:avLst/>
          </a:prstGeom>
        </p:spPr>
        <p:txBody>
          <a:bodyPr/>
          <a:lstStyle>
            <a:lvl1pPr defTabSz="1365469">
              <a:defRPr spc="-95" sz="4760"/>
            </a:lvl1pPr>
          </a:lstStyle>
          <a:p>
            <a:pPr/>
            <a:r>
              <a:t>Lifepack 15 Operating Instructions</a:t>
            </a:r>
          </a:p>
        </p:txBody>
      </p:sp>
      <p:pic>
        <p:nvPicPr>
          <p:cNvPr id="255" name="LIFEPAK 15 Cardioversion pg1.pdf" descr="LIFEPAK 15 Cardioversion pg1.pdf"/>
          <p:cNvPicPr>
            <a:picLocks noChangeAspect="1"/>
          </p:cNvPicPr>
          <p:nvPr/>
        </p:nvPicPr>
        <p:blipFill>
          <a:blip r:embed="rId2">
            <a:extLst/>
          </a:blip>
          <a:stretch>
            <a:fillRect/>
          </a:stretch>
        </p:blipFill>
        <p:spPr>
          <a:xfrm>
            <a:off x="11510811" y="-618365"/>
            <a:ext cx="11554382" cy="14952730"/>
          </a:xfrm>
          <a:prstGeom prst="rect">
            <a:avLst/>
          </a:prstGeom>
          <a:ln w="12700">
            <a:miter lim="400000"/>
          </a:ln>
        </p:spPr>
      </p:pic>
      <p:sp>
        <p:nvSpPr>
          <p:cNvPr id="256" name="Rectangle"/>
          <p:cNvSpPr/>
          <p:nvPr/>
        </p:nvSpPr>
        <p:spPr>
          <a:xfrm>
            <a:off x="13073707" y="4340407"/>
            <a:ext cx="8060703" cy="488632"/>
          </a:xfrm>
          <a:prstGeom prst="rect">
            <a:avLst/>
          </a:prstGeom>
          <a:solidFill>
            <a:schemeClr val="accent5">
              <a:hueOff val="-82419"/>
              <a:satOff val="-9513"/>
              <a:lumOff val="-16343"/>
              <a:alpha val="38886"/>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57" name="Rectangle"/>
          <p:cNvSpPr/>
          <p:nvPr/>
        </p:nvSpPr>
        <p:spPr>
          <a:xfrm>
            <a:off x="16294402" y="5506991"/>
            <a:ext cx="5433687" cy="2042559"/>
          </a:xfrm>
          <a:prstGeom prst="rect">
            <a:avLst/>
          </a:prstGeom>
          <a:solidFill>
            <a:schemeClr val="accent5">
              <a:hueOff val="-82419"/>
              <a:satOff val="-9513"/>
              <a:lumOff val="-16343"/>
              <a:alpha val="38886"/>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58" name="Rectangle"/>
          <p:cNvSpPr/>
          <p:nvPr/>
        </p:nvSpPr>
        <p:spPr>
          <a:xfrm>
            <a:off x="13257651" y="8414737"/>
            <a:ext cx="8060703" cy="1152951"/>
          </a:xfrm>
          <a:prstGeom prst="rect">
            <a:avLst/>
          </a:prstGeom>
          <a:solidFill>
            <a:schemeClr val="accent5">
              <a:hueOff val="-82419"/>
              <a:satOff val="-9513"/>
              <a:lumOff val="-16343"/>
              <a:alpha val="38886"/>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Be sure all crew members and family stay clear of the patient prior to cardioversion.…"/>
          <p:cNvSpPr txBox="1"/>
          <p:nvPr>
            <p:ph type="body" sz="half" idx="1"/>
          </p:nvPr>
        </p:nvSpPr>
        <p:spPr>
          <a:xfrm>
            <a:off x="1206500" y="2366899"/>
            <a:ext cx="9779000" cy="10138235"/>
          </a:xfrm>
          <a:prstGeom prst="rect">
            <a:avLst/>
          </a:prstGeom>
        </p:spPr>
        <p:txBody>
          <a:bodyPr/>
          <a:lstStyle/>
          <a:p>
            <a:pPr/>
            <a:r>
              <a:t>Be sure all crew members and family stay clear of the patient prior to cardioversion.</a:t>
            </a:r>
          </a:p>
          <a:p>
            <a:pPr/>
            <a:r>
              <a:t>Make sure to press AND hold the shock button</a:t>
            </a:r>
          </a:p>
          <a:p>
            <a:pPr/>
            <a:r>
              <a:t>If you need to disarm a charged monitor press the speed dial. The Lifepak will automatically disarm a charge if not delivered in 60 seconds or energy select is adjusted after charge begins.</a:t>
            </a:r>
          </a:p>
        </p:txBody>
      </p:sp>
      <p:sp>
        <p:nvSpPr>
          <p:cNvPr id="261" name="Lifepak 15 Operating Instructions"/>
          <p:cNvSpPr txBox="1"/>
          <p:nvPr>
            <p:ph type="title"/>
          </p:nvPr>
        </p:nvSpPr>
        <p:spPr>
          <a:prstGeom prst="rect">
            <a:avLst/>
          </a:prstGeom>
        </p:spPr>
        <p:txBody>
          <a:bodyPr/>
          <a:lstStyle>
            <a:lvl1pPr defTabSz="1414236">
              <a:defRPr spc="-98" sz="4930"/>
            </a:lvl1pPr>
          </a:lstStyle>
          <a:p>
            <a:pPr/>
            <a:r>
              <a:t>Lifepak 15 Operating Instructions</a:t>
            </a:r>
          </a:p>
        </p:txBody>
      </p:sp>
      <p:pic>
        <p:nvPicPr>
          <p:cNvPr id="262" name="LIFEPAK 15 Cardioversion PG2.pdf" descr="LIFEPAK 15 Cardioversion PG2.pdf"/>
          <p:cNvPicPr>
            <a:picLocks noChangeAspect="1"/>
          </p:cNvPicPr>
          <p:nvPr/>
        </p:nvPicPr>
        <p:blipFill>
          <a:blip r:embed="rId2">
            <a:extLst/>
          </a:blip>
          <a:stretch>
            <a:fillRect/>
          </a:stretch>
        </p:blipFill>
        <p:spPr>
          <a:xfrm>
            <a:off x="9578385" y="551745"/>
            <a:ext cx="16488166" cy="21337627"/>
          </a:xfrm>
          <a:prstGeom prst="rect">
            <a:avLst/>
          </a:prstGeom>
          <a:ln w="12700">
            <a:miter lim="400000"/>
          </a:ln>
        </p:spPr>
      </p:pic>
      <p:sp>
        <p:nvSpPr>
          <p:cNvPr id="263" name="Rectangle"/>
          <p:cNvSpPr/>
          <p:nvPr/>
        </p:nvSpPr>
        <p:spPr>
          <a:xfrm>
            <a:off x="12470568" y="3424151"/>
            <a:ext cx="11246457" cy="684450"/>
          </a:xfrm>
          <a:prstGeom prst="rect">
            <a:avLst/>
          </a:prstGeom>
          <a:solidFill>
            <a:schemeClr val="accent5">
              <a:hueOff val="-82419"/>
              <a:satOff val="-9513"/>
              <a:lumOff val="-16343"/>
              <a:alpha val="38204"/>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64" name="Rectangle"/>
          <p:cNvSpPr/>
          <p:nvPr/>
        </p:nvSpPr>
        <p:spPr>
          <a:xfrm>
            <a:off x="12374379" y="6765930"/>
            <a:ext cx="10551438" cy="948709"/>
          </a:xfrm>
          <a:prstGeom prst="rect">
            <a:avLst/>
          </a:prstGeom>
          <a:solidFill>
            <a:schemeClr val="accent5">
              <a:hueOff val="-82419"/>
              <a:satOff val="-9513"/>
              <a:lumOff val="-16343"/>
              <a:alpha val="38204"/>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65" name="Rectangle"/>
          <p:cNvSpPr/>
          <p:nvPr/>
        </p:nvSpPr>
        <p:spPr>
          <a:xfrm>
            <a:off x="12518663" y="4879619"/>
            <a:ext cx="2495856" cy="268976"/>
          </a:xfrm>
          <a:prstGeom prst="rect">
            <a:avLst/>
          </a:prstGeom>
          <a:solidFill>
            <a:schemeClr val="accent5">
              <a:hueOff val="-82419"/>
              <a:satOff val="-9513"/>
              <a:lumOff val="-16343"/>
              <a:alpha val="38204"/>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 name="Appropriate sites labeled in GREEN…"/>
          <p:cNvSpPr txBox="1"/>
          <p:nvPr>
            <p:ph type="body" sz="quarter" idx="1"/>
          </p:nvPr>
        </p:nvSpPr>
        <p:spPr>
          <a:xfrm>
            <a:off x="1206500" y="10509483"/>
            <a:ext cx="8227808" cy="1995652"/>
          </a:xfrm>
          <a:prstGeom prst="rect">
            <a:avLst/>
          </a:prstGeom>
        </p:spPr>
        <p:txBody>
          <a:bodyPr/>
          <a:lstStyle/>
          <a:p>
            <a:pPr marL="451104" indent="-451104" defTabSz="1804370">
              <a:spcBef>
                <a:spcPts val="3300"/>
              </a:spcBef>
              <a:defRPr b="1" sz="3552">
                <a:solidFill>
                  <a:schemeClr val="accent3">
                    <a:hueOff val="362282"/>
                    <a:satOff val="31803"/>
                    <a:lumOff val="-18242"/>
                  </a:schemeClr>
                </a:solidFill>
              </a:defRPr>
            </a:pPr>
            <a:r>
              <a:t>Appropriate sites labeled in GREEN</a:t>
            </a:r>
          </a:p>
          <a:p>
            <a:pPr marL="451104" indent="-451104" defTabSz="1804370">
              <a:spcBef>
                <a:spcPts val="3300"/>
              </a:spcBef>
              <a:defRPr b="1" sz="3552">
                <a:solidFill>
                  <a:schemeClr val="accent5">
                    <a:hueOff val="-82419"/>
                    <a:satOff val="-9513"/>
                    <a:lumOff val="-16343"/>
                  </a:schemeClr>
                </a:solidFill>
              </a:defRPr>
            </a:pPr>
            <a:r>
              <a:t>Inappropriate sites labeled in RED</a:t>
            </a:r>
          </a:p>
        </p:txBody>
      </p:sp>
      <p:sp>
        <p:nvSpPr>
          <p:cNvPr id="268" name="Appropriate and Inappropriate sync sites for cardioversion"/>
          <p:cNvSpPr txBox="1"/>
          <p:nvPr>
            <p:ph type="title"/>
          </p:nvPr>
        </p:nvSpPr>
        <p:spPr>
          <a:xfrm>
            <a:off x="1206500" y="952500"/>
            <a:ext cx="11396807" cy="1435100"/>
          </a:xfrm>
          <a:prstGeom prst="rect">
            <a:avLst/>
          </a:prstGeom>
        </p:spPr>
        <p:txBody>
          <a:bodyPr/>
          <a:lstStyle>
            <a:lvl1pPr defTabSz="1365469">
              <a:defRPr spc="-95" sz="4760"/>
            </a:lvl1pPr>
          </a:lstStyle>
          <a:p>
            <a:pPr/>
            <a:r>
              <a:t>Appropriate and Inappropriate sync sites for cardioversion</a:t>
            </a:r>
          </a:p>
        </p:txBody>
      </p:sp>
      <p:pic>
        <p:nvPicPr>
          <p:cNvPr id="269" name="Image" descr="Image"/>
          <p:cNvPicPr>
            <a:picLocks noChangeAspect="1"/>
          </p:cNvPicPr>
          <p:nvPr/>
        </p:nvPicPr>
        <p:blipFill>
          <a:blip r:embed="rId2">
            <a:extLst/>
          </a:blip>
          <a:stretch>
            <a:fillRect/>
          </a:stretch>
        </p:blipFill>
        <p:spPr>
          <a:xfrm>
            <a:off x="14436997" y="1311639"/>
            <a:ext cx="6426201" cy="3378201"/>
          </a:xfrm>
          <a:prstGeom prst="rect">
            <a:avLst/>
          </a:prstGeom>
          <a:ln w="12700">
            <a:miter lim="400000"/>
          </a:ln>
        </p:spPr>
      </p:pic>
      <p:sp>
        <p:nvSpPr>
          <p:cNvPr id="270" name="Line"/>
          <p:cNvSpPr/>
          <p:nvPr/>
        </p:nvSpPr>
        <p:spPr>
          <a:xfrm flipV="1">
            <a:off x="13909842" y="3520148"/>
            <a:ext cx="1270001" cy="1270001"/>
          </a:xfrm>
          <a:prstGeom prst="line">
            <a:avLst/>
          </a:prstGeom>
          <a:ln w="101600">
            <a:solidFill>
              <a:schemeClr val="accent3">
                <a:hueOff val="362282"/>
                <a:satOff val="31803"/>
                <a:lumOff val="-18242"/>
              </a:schemeClr>
            </a:solidFill>
            <a:miter lim="400000"/>
            <a:tailEnd type="triangle"/>
          </a:ln>
        </p:spPr>
        <p:txBody>
          <a:bodyPr lIns="50800" tIns="50800" rIns="50800" bIns="50800" anchor="ctr"/>
          <a:lstStyle/>
          <a:p>
            <a:pPr/>
          </a:p>
        </p:txBody>
      </p:sp>
      <p:pic>
        <p:nvPicPr>
          <p:cNvPr id="271" name="Image" descr="Image"/>
          <p:cNvPicPr>
            <a:picLocks noChangeAspect="1"/>
          </p:cNvPicPr>
          <p:nvPr/>
        </p:nvPicPr>
        <p:blipFill>
          <a:blip r:embed="rId3">
            <a:extLst/>
          </a:blip>
          <a:stretch>
            <a:fillRect/>
          </a:stretch>
        </p:blipFill>
        <p:spPr>
          <a:xfrm>
            <a:off x="9681309" y="6020000"/>
            <a:ext cx="15435143" cy="7572867"/>
          </a:xfrm>
          <a:prstGeom prst="rect">
            <a:avLst/>
          </a:prstGeom>
          <a:ln w="12700">
            <a:miter lim="400000"/>
          </a:ln>
        </p:spPr>
      </p:pic>
      <p:sp>
        <p:nvSpPr>
          <p:cNvPr id="272" name="Line"/>
          <p:cNvSpPr/>
          <p:nvPr/>
        </p:nvSpPr>
        <p:spPr>
          <a:xfrm flipV="1">
            <a:off x="10595081" y="12066823"/>
            <a:ext cx="1270001" cy="1270001"/>
          </a:xfrm>
          <a:prstGeom prst="line">
            <a:avLst/>
          </a:prstGeom>
          <a:ln w="101600">
            <a:solidFill>
              <a:schemeClr val="accent3">
                <a:hueOff val="362282"/>
                <a:satOff val="31803"/>
                <a:lumOff val="-18242"/>
              </a:schemeClr>
            </a:solidFill>
            <a:miter lim="400000"/>
            <a:tailEnd type="triangle"/>
          </a:ln>
        </p:spPr>
        <p:txBody>
          <a:bodyPr lIns="50800" tIns="50800" rIns="50800" bIns="50800" anchor="ctr"/>
          <a:lstStyle/>
          <a:p>
            <a:pPr/>
          </a:p>
        </p:txBody>
      </p:sp>
      <p:pic>
        <p:nvPicPr>
          <p:cNvPr id="273" name="Image" descr="Image"/>
          <p:cNvPicPr>
            <a:picLocks noChangeAspect="1"/>
          </p:cNvPicPr>
          <p:nvPr/>
        </p:nvPicPr>
        <p:blipFill>
          <a:blip r:embed="rId4">
            <a:extLst/>
          </a:blip>
          <a:stretch>
            <a:fillRect/>
          </a:stretch>
        </p:blipFill>
        <p:spPr>
          <a:xfrm>
            <a:off x="612881" y="2553858"/>
            <a:ext cx="12852401" cy="3238501"/>
          </a:xfrm>
          <a:prstGeom prst="rect">
            <a:avLst/>
          </a:prstGeom>
          <a:ln w="12700">
            <a:miter lim="400000"/>
          </a:ln>
        </p:spPr>
      </p:pic>
      <p:sp>
        <p:nvSpPr>
          <p:cNvPr id="274" name="Line"/>
          <p:cNvSpPr/>
          <p:nvPr/>
        </p:nvSpPr>
        <p:spPr>
          <a:xfrm flipH="1">
            <a:off x="7543589" y="2209255"/>
            <a:ext cx="1189482" cy="1345711"/>
          </a:xfrm>
          <a:prstGeom prst="line">
            <a:avLst/>
          </a:prstGeom>
          <a:ln w="101600">
            <a:solidFill>
              <a:schemeClr val="accent3">
                <a:hueOff val="362282"/>
                <a:satOff val="31803"/>
                <a:lumOff val="-18242"/>
              </a:schemeClr>
            </a:solidFill>
            <a:miter lim="400000"/>
            <a:tailEnd type="triangle"/>
          </a:ln>
        </p:spPr>
        <p:txBody>
          <a:bodyPr lIns="50800" tIns="50800" rIns="50800" bIns="50800" anchor="ctr"/>
          <a:lstStyle/>
          <a:p>
            <a:pPr/>
          </a:p>
        </p:txBody>
      </p:sp>
      <p:sp>
        <p:nvSpPr>
          <p:cNvPr id="275" name="Line"/>
          <p:cNvSpPr/>
          <p:nvPr/>
        </p:nvSpPr>
        <p:spPr>
          <a:xfrm flipH="1">
            <a:off x="10849668" y="2112582"/>
            <a:ext cx="219945" cy="1782535"/>
          </a:xfrm>
          <a:prstGeom prst="line">
            <a:avLst/>
          </a:prstGeom>
          <a:ln w="101600">
            <a:solidFill>
              <a:schemeClr val="accent5">
                <a:hueOff val="-82419"/>
                <a:satOff val="-9513"/>
                <a:lumOff val="-16343"/>
              </a:schemeClr>
            </a:solidFill>
            <a:miter lim="400000"/>
            <a:tailEnd type="triangle"/>
          </a:ln>
        </p:spPr>
        <p:txBody>
          <a:bodyPr lIns="50800" tIns="50800" rIns="50800" bIns="50800" anchor="ctr"/>
          <a:lstStyle/>
          <a:p>
            <a:pPr/>
          </a:p>
        </p:txBody>
      </p:sp>
      <p:sp>
        <p:nvSpPr>
          <p:cNvPr id="276" name="Line"/>
          <p:cNvSpPr/>
          <p:nvPr/>
        </p:nvSpPr>
        <p:spPr>
          <a:xfrm flipH="1">
            <a:off x="18745684" y="1170767"/>
            <a:ext cx="1029849" cy="1471467"/>
          </a:xfrm>
          <a:prstGeom prst="line">
            <a:avLst/>
          </a:prstGeom>
          <a:ln w="101600">
            <a:solidFill>
              <a:schemeClr val="accent5">
                <a:hueOff val="-82419"/>
                <a:satOff val="-9513"/>
                <a:lumOff val="-16343"/>
              </a:schemeClr>
            </a:solidFill>
            <a:miter lim="400000"/>
            <a:tailEnd type="triangle"/>
          </a:ln>
        </p:spPr>
        <p:txBody>
          <a:bodyPr lIns="50800" tIns="50800" rIns="50800" bIns="50800" anchor="ctr"/>
          <a:lstStyle/>
          <a:p>
            <a:pPr/>
          </a:p>
        </p:txBody>
      </p:sp>
      <p:sp>
        <p:nvSpPr>
          <p:cNvPr id="277" name="Possible T Wave Location"/>
          <p:cNvSpPr txBox="1"/>
          <p:nvPr/>
        </p:nvSpPr>
        <p:spPr>
          <a:xfrm>
            <a:off x="19042144" y="793977"/>
            <a:ext cx="4004243" cy="4610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a:solidFill>
                  <a:schemeClr val="accent5">
                    <a:hueOff val="-82419"/>
                    <a:satOff val="-9513"/>
                    <a:lumOff val="-16343"/>
                  </a:schemeClr>
                </a:solidFill>
              </a:defRPr>
            </a:lvl1pPr>
          </a:lstStyle>
          <a:p>
            <a:pPr/>
            <a:r>
              <a:t>Possible T Wave Location</a:t>
            </a:r>
          </a:p>
        </p:txBody>
      </p:sp>
      <p:sp>
        <p:nvSpPr>
          <p:cNvPr id="278" name="Line"/>
          <p:cNvSpPr/>
          <p:nvPr/>
        </p:nvSpPr>
        <p:spPr>
          <a:xfrm flipV="1">
            <a:off x="16755008" y="7877163"/>
            <a:ext cx="1793094" cy="103052"/>
          </a:xfrm>
          <a:prstGeom prst="line">
            <a:avLst/>
          </a:prstGeom>
          <a:ln w="101600">
            <a:solidFill>
              <a:schemeClr val="accent3">
                <a:hueOff val="362282"/>
                <a:satOff val="31803"/>
                <a:lumOff val="-18242"/>
              </a:schemeClr>
            </a:solidFill>
            <a:miter lim="400000"/>
            <a:tailEnd type="triangle"/>
          </a:ln>
        </p:spPr>
        <p:txBody>
          <a:bodyPr lIns="50800" tIns="50800" rIns="50800" bIns="50800" anchor="ctr"/>
          <a:lstStyle/>
          <a:p>
            <a:pPr/>
          </a:p>
        </p:txBody>
      </p:sp>
      <p:sp>
        <p:nvSpPr>
          <p:cNvPr id="279" name="Line"/>
          <p:cNvSpPr/>
          <p:nvPr/>
        </p:nvSpPr>
        <p:spPr>
          <a:xfrm flipV="1">
            <a:off x="9551253" y="9598651"/>
            <a:ext cx="1793093" cy="103052"/>
          </a:xfrm>
          <a:prstGeom prst="line">
            <a:avLst/>
          </a:prstGeom>
          <a:ln w="101600">
            <a:solidFill>
              <a:schemeClr val="accent3">
                <a:hueOff val="362282"/>
                <a:satOff val="31803"/>
                <a:lumOff val="-18242"/>
              </a:schemeClr>
            </a:solidFill>
            <a:miter lim="400000"/>
            <a:tailEnd type="triangle"/>
          </a:ln>
        </p:spPr>
        <p:txBody>
          <a:bodyPr lIns="50800" tIns="50800" rIns="50800" bIns="50800" anchor="ctr"/>
          <a:lstStyle/>
          <a:p>
            <a:pPr/>
          </a:p>
        </p:txBody>
      </p:sp>
      <p:sp>
        <p:nvSpPr>
          <p:cNvPr id="280" name="Line"/>
          <p:cNvSpPr/>
          <p:nvPr/>
        </p:nvSpPr>
        <p:spPr>
          <a:xfrm flipV="1">
            <a:off x="14791184" y="5911626"/>
            <a:ext cx="1" cy="7419521"/>
          </a:xfrm>
          <a:prstGeom prst="line">
            <a:avLst/>
          </a:prstGeom>
          <a:ln w="76200">
            <a:solidFill>
              <a:schemeClr val="accent5">
                <a:hueOff val="-82419"/>
                <a:satOff val="-9513"/>
                <a:lumOff val="-16343"/>
                <a:alpha val="23808"/>
              </a:schemeClr>
            </a:solidFill>
            <a:miter lim="400000"/>
          </a:ln>
        </p:spPr>
        <p:txBody>
          <a:bodyPr lIns="50800" tIns="50800" rIns="50800" bIns="50800" anchor="ctr"/>
          <a:lstStyle/>
          <a:p>
            <a:pPr/>
          </a:p>
        </p:txBody>
      </p:sp>
      <p:sp>
        <p:nvSpPr>
          <p:cNvPr id="281" name="Possible T Wave Location"/>
          <p:cNvSpPr txBox="1"/>
          <p:nvPr/>
        </p:nvSpPr>
        <p:spPr>
          <a:xfrm>
            <a:off x="13335651" y="5412767"/>
            <a:ext cx="4004243" cy="4610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a:solidFill>
                  <a:schemeClr val="accent5">
                    <a:hueOff val="-82419"/>
                    <a:satOff val="-9513"/>
                    <a:lumOff val="-16343"/>
                  </a:schemeClr>
                </a:solidFill>
              </a:defRPr>
            </a:lvl1pPr>
          </a:lstStyle>
          <a:p>
            <a:pPr/>
            <a:r>
              <a:t>Possible T Wave Location</a:t>
            </a:r>
          </a:p>
        </p:txBody>
      </p:sp>
      <p:sp>
        <p:nvSpPr>
          <p:cNvPr id="282" name="Line"/>
          <p:cNvSpPr/>
          <p:nvPr/>
        </p:nvSpPr>
        <p:spPr>
          <a:xfrm flipV="1">
            <a:off x="18768290" y="1647030"/>
            <a:ext cx="1" cy="2707418"/>
          </a:xfrm>
          <a:prstGeom prst="line">
            <a:avLst/>
          </a:prstGeom>
          <a:ln w="76200">
            <a:solidFill>
              <a:schemeClr val="accent5">
                <a:hueOff val="-82419"/>
                <a:satOff val="-9513"/>
                <a:lumOff val="-16343"/>
                <a:alpha val="68125"/>
              </a:schemeClr>
            </a:solidFill>
            <a:miter lim="400000"/>
          </a:ln>
        </p:spPr>
        <p:txBody>
          <a:bodyPr lIns="50800" tIns="50800" rIns="50800" bIns="50800" anchor="ctr"/>
          <a:lstStyle/>
          <a:p>
            <a:pPr/>
          </a:p>
        </p:txBody>
      </p:sp>
      <p:sp>
        <p:nvSpPr>
          <p:cNvPr id="283" name="Line"/>
          <p:cNvSpPr/>
          <p:nvPr/>
        </p:nvSpPr>
        <p:spPr>
          <a:xfrm>
            <a:off x="15622181" y="1213853"/>
            <a:ext cx="1139373" cy="1388392"/>
          </a:xfrm>
          <a:prstGeom prst="line">
            <a:avLst/>
          </a:prstGeom>
          <a:ln w="101600">
            <a:solidFill>
              <a:schemeClr val="accent3">
                <a:hueOff val="362282"/>
                <a:satOff val="31803"/>
                <a:lumOff val="-18242"/>
              </a:schemeClr>
            </a:solidFill>
            <a:miter lim="400000"/>
            <a:tailEnd type="triangle"/>
          </a:ln>
        </p:spPr>
        <p:txBody>
          <a:bodyPr lIns="50800" tIns="50800" rIns="50800" bIns="50800" anchor="ctr"/>
          <a:lstStyle/>
          <a:p>
            <a:pPr/>
          </a:p>
        </p:txBody>
      </p:sp>
      <p:sp>
        <p:nvSpPr>
          <p:cNvPr id="284" name="Line"/>
          <p:cNvSpPr/>
          <p:nvPr/>
        </p:nvSpPr>
        <p:spPr>
          <a:xfrm flipV="1">
            <a:off x="6933109" y="4800668"/>
            <a:ext cx="1186624" cy="1348232"/>
          </a:xfrm>
          <a:prstGeom prst="line">
            <a:avLst/>
          </a:prstGeom>
          <a:ln w="101600">
            <a:solidFill>
              <a:schemeClr val="accent3">
                <a:hueOff val="362282"/>
                <a:satOff val="31803"/>
                <a:lumOff val="-18242"/>
              </a:schemeClr>
            </a:solidFill>
            <a:miter lim="400000"/>
            <a:tailEnd type="triangle"/>
          </a:ln>
        </p:spPr>
        <p:txBody>
          <a:bodyPr lIns="50800" tIns="50800" rIns="50800" bIns="50800" anchor="ctr"/>
          <a:lstStyle/>
          <a:p>
            <a:pP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If in doubt, remember you can use alternative leads to aid in identifying the QRS and T wave locations"/>
          <p:cNvSpPr txBox="1"/>
          <p:nvPr>
            <p:ph type="body" idx="21"/>
          </p:nvPr>
        </p:nvSpPr>
        <p:spPr>
          <a:xfrm>
            <a:off x="700930" y="2656244"/>
            <a:ext cx="22191808" cy="1968781"/>
          </a:xfrm>
          <a:prstGeom prst="rect">
            <a:avLst/>
          </a:prstGeom>
          <a:extLst>
            <a:ext uri="{C572A759-6A51-4108-AA02-DFA0A04FC94B}">
              <ma14:wrappingTextBoxFlag xmlns:ma14="http://schemas.microsoft.com/office/mac/drawingml/2011/main" val="1"/>
            </a:ext>
          </a:extLst>
        </p:spPr>
        <p:txBody>
          <a:bodyPr/>
          <a:lstStyle>
            <a:lvl1pPr>
              <a:defRPr sz="4600"/>
            </a:lvl1pPr>
          </a:lstStyle>
          <a:p>
            <a:pPr/>
            <a:r>
              <a:t>If in doubt, remember you can use alternative leads to aid in identifying the QRS and T wave locations</a:t>
            </a:r>
          </a:p>
        </p:txBody>
      </p:sp>
      <p:sp>
        <p:nvSpPr>
          <p:cNvPr id="287" name="Appropriate and Inappropriate sync sites for cardioversion"/>
          <p:cNvSpPr txBox="1"/>
          <p:nvPr>
            <p:ph type="title"/>
          </p:nvPr>
        </p:nvSpPr>
        <p:spPr>
          <a:xfrm>
            <a:off x="1206500" y="952500"/>
            <a:ext cx="11519478" cy="1435100"/>
          </a:xfrm>
          <a:prstGeom prst="rect">
            <a:avLst/>
          </a:prstGeom>
        </p:spPr>
        <p:txBody>
          <a:bodyPr/>
          <a:lstStyle>
            <a:lvl1pPr defTabSz="1170402">
              <a:defRPr spc="-95" sz="4752"/>
            </a:lvl1pPr>
          </a:lstStyle>
          <a:p>
            <a:pPr/>
            <a:r>
              <a:t>Appropriate and Inappropriate sync sites for cardioversion</a:t>
            </a:r>
          </a:p>
        </p:txBody>
      </p:sp>
      <p:pic>
        <p:nvPicPr>
          <p:cNvPr id="288" name="Image" descr="Image"/>
          <p:cNvPicPr>
            <a:picLocks noChangeAspect="1"/>
          </p:cNvPicPr>
          <p:nvPr/>
        </p:nvPicPr>
        <p:blipFill>
          <a:blip r:embed="rId2">
            <a:extLst/>
          </a:blip>
          <a:stretch>
            <a:fillRect/>
          </a:stretch>
        </p:blipFill>
        <p:spPr>
          <a:xfrm>
            <a:off x="8565013" y="4571688"/>
            <a:ext cx="13786987" cy="8616868"/>
          </a:xfrm>
          <a:prstGeom prst="rect">
            <a:avLst/>
          </a:prstGeom>
          <a:ln w="12700">
            <a:miter lim="400000"/>
          </a:ln>
        </p:spPr>
      </p:pic>
      <p:pic>
        <p:nvPicPr>
          <p:cNvPr id="289" name="Line Line" descr="Line Line"/>
          <p:cNvPicPr>
            <a:picLocks noChangeAspect="0"/>
          </p:cNvPicPr>
          <p:nvPr/>
        </p:nvPicPr>
        <p:blipFill>
          <a:blip r:embed="rId3">
            <a:extLst/>
          </a:blip>
          <a:stretch>
            <a:fillRect/>
          </a:stretch>
        </p:blipFill>
        <p:spPr>
          <a:xfrm rot="16200000">
            <a:off x="6145437" y="8508848"/>
            <a:ext cx="7973311" cy="76201"/>
          </a:xfrm>
          <a:prstGeom prst="rect">
            <a:avLst/>
          </a:prstGeom>
        </p:spPr>
      </p:pic>
      <p:sp>
        <p:nvSpPr>
          <p:cNvPr id="291" name="T Wave Location"/>
          <p:cNvSpPr txBox="1"/>
          <p:nvPr/>
        </p:nvSpPr>
        <p:spPr>
          <a:xfrm>
            <a:off x="8869763" y="12616522"/>
            <a:ext cx="2524659"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chemeClr val="accent5">
                    <a:hueOff val="-82419"/>
                    <a:satOff val="-9513"/>
                    <a:lumOff val="-16343"/>
                  </a:schemeClr>
                </a:solidFill>
              </a:defRPr>
            </a:lvl1pPr>
          </a:lstStyle>
          <a:p>
            <a:pPr/>
            <a:r>
              <a:t>T Wave Location</a:t>
            </a:r>
          </a:p>
        </p:txBody>
      </p:sp>
      <p:pic>
        <p:nvPicPr>
          <p:cNvPr id="292" name="Line Line" descr="Line Line"/>
          <p:cNvPicPr>
            <a:picLocks noChangeAspect="0"/>
          </p:cNvPicPr>
          <p:nvPr/>
        </p:nvPicPr>
        <p:blipFill>
          <a:blip r:embed="rId4">
            <a:extLst/>
          </a:blip>
          <a:stretch>
            <a:fillRect/>
          </a:stretch>
        </p:blipFill>
        <p:spPr>
          <a:xfrm rot="16200000">
            <a:off x="10005872" y="8508848"/>
            <a:ext cx="7973312" cy="76201"/>
          </a:xfrm>
          <a:prstGeom prst="rect">
            <a:avLst/>
          </a:prstGeom>
        </p:spPr>
      </p:pic>
      <p:sp>
        <p:nvSpPr>
          <p:cNvPr id="294" name="QRS Location"/>
          <p:cNvSpPr txBox="1"/>
          <p:nvPr/>
        </p:nvSpPr>
        <p:spPr>
          <a:xfrm>
            <a:off x="12930604" y="12616522"/>
            <a:ext cx="2123847"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chemeClr val="accent3"/>
                </a:solidFill>
              </a:defRPr>
            </a:lvl1pPr>
          </a:lstStyle>
          <a:p>
            <a:pPr/>
            <a:r>
              <a:t>QRS Location</a:t>
            </a:r>
          </a:p>
        </p:txBody>
      </p:sp>
      <p:sp>
        <p:nvSpPr>
          <p:cNvPr id="295" name="Line"/>
          <p:cNvSpPr/>
          <p:nvPr/>
        </p:nvSpPr>
        <p:spPr>
          <a:xfrm flipH="1">
            <a:off x="11307756" y="4760104"/>
            <a:ext cx="303618" cy="844863"/>
          </a:xfrm>
          <a:prstGeom prst="line">
            <a:avLst/>
          </a:prstGeom>
          <a:ln w="101600">
            <a:solidFill>
              <a:schemeClr val="accent5">
                <a:hueOff val="-82419"/>
                <a:satOff val="-9513"/>
                <a:lumOff val="-16343"/>
              </a:schemeClr>
            </a:solidFill>
            <a:miter lim="400000"/>
            <a:tailEnd type="triangle"/>
          </a:ln>
        </p:spPr>
        <p:txBody>
          <a:bodyPr lIns="50800" tIns="50800" rIns="50800" bIns="50800" anchor="ctr"/>
          <a:lstStyle/>
          <a:p>
            <a:pPr/>
          </a:p>
        </p:txBody>
      </p:sp>
      <p:sp>
        <p:nvSpPr>
          <p:cNvPr id="296" name="Line"/>
          <p:cNvSpPr/>
          <p:nvPr/>
        </p:nvSpPr>
        <p:spPr>
          <a:xfrm flipV="1">
            <a:off x="12969741" y="6172377"/>
            <a:ext cx="664834" cy="664834"/>
          </a:xfrm>
          <a:prstGeom prst="line">
            <a:avLst/>
          </a:prstGeom>
          <a:ln w="101600">
            <a:solidFill>
              <a:schemeClr val="accent3"/>
            </a:solidFill>
            <a:miter lim="400000"/>
            <a:tailEnd type="triangle"/>
          </a:ln>
        </p:spPr>
        <p:txBody>
          <a:bodyPr lIns="50800" tIns="50800" rIns="50800" bIns="50800" anchor="ctr"/>
          <a:lstStyle/>
          <a:p>
            <a:pPr/>
          </a:p>
        </p:txBody>
      </p:sp>
      <p:sp>
        <p:nvSpPr>
          <p:cNvPr id="297" name="Line"/>
          <p:cNvSpPr/>
          <p:nvPr/>
        </p:nvSpPr>
        <p:spPr>
          <a:xfrm flipV="1">
            <a:off x="12969741" y="8196572"/>
            <a:ext cx="664834" cy="664834"/>
          </a:xfrm>
          <a:prstGeom prst="line">
            <a:avLst/>
          </a:prstGeom>
          <a:ln w="101600">
            <a:solidFill>
              <a:schemeClr val="accent3"/>
            </a:solidFill>
            <a:miter lim="400000"/>
            <a:tailEnd type="triangle"/>
          </a:ln>
        </p:spPr>
        <p:txBody>
          <a:bodyPr lIns="50800" tIns="50800" rIns="50800" bIns="50800" anchor="ctr"/>
          <a:lstStyle/>
          <a:p>
            <a:pPr/>
          </a:p>
        </p:txBody>
      </p:sp>
      <p:sp>
        <p:nvSpPr>
          <p:cNvPr id="298" name="Line"/>
          <p:cNvSpPr/>
          <p:nvPr/>
        </p:nvSpPr>
        <p:spPr>
          <a:xfrm flipH="1">
            <a:off x="14350482" y="8748869"/>
            <a:ext cx="570180" cy="747598"/>
          </a:xfrm>
          <a:prstGeom prst="line">
            <a:avLst/>
          </a:prstGeom>
          <a:ln w="101600">
            <a:solidFill>
              <a:schemeClr val="accent3"/>
            </a:solidFill>
            <a:miter lim="400000"/>
            <a:tailEnd type="triangle"/>
          </a:ln>
        </p:spPr>
        <p:txBody>
          <a:bodyPr lIns="50800" tIns="50800" rIns="50800" bIns="50800" anchor="ctr"/>
          <a:lstStyle/>
          <a:p>
            <a:pPr/>
          </a:p>
        </p:txBody>
      </p:sp>
      <p:sp>
        <p:nvSpPr>
          <p:cNvPr id="299" name="Line"/>
          <p:cNvSpPr/>
          <p:nvPr/>
        </p:nvSpPr>
        <p:spPr>
          <a:xfrm flipH="1" flipV="1">
            <a:off x="11314542" y="7960290"/>
            <a:ext cx="294566" cy="848062"/>
          </a:xfrm>
          <a:prstGeom prst="line">
            <a:avLst/>
          </a:prstGeom>
          <a:ln w="101600">
            <a:solidFill>
              <a:schemeClr val="accent5">
                <a:hueOff val="-82419"/>
                <a:satOff val="-9513"/>
                <a:lumOff val="-16343"/>
              </a:schemeClr>
            </a:solidFill>
            <a:miter lim="400000"/>
            <a:tailEnd type="triangle"/>
          </a:ln>
        </p:spPr>
        <p:txBody>
          <a:bodyPr lIns="50800" tIns="50800" rIns="50800" bIns="50800" anchor="ctr"/>
          <a:lstStyle/>
          <a:p>
            <a:pP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 name="Overview"/>
          <p:cNvSpPr txBox="1"/>
          <p:nvPr>
            <p:ph type="title"/>
          </p:nvPr>
        </p:nvSpPr>
        <p:spPr>
          <a:prstGeom prst="rect">
            <a:avLst/>
          </a:prstGeom>
        </p:spPr>
        <p:txBody>
          <a:bodyPr/>
          <a:lstStyle/>
          <a:p>
            <a:pPr/>
            <a:r>
              <a:t>Overview</a:t>
            </a:r>
          </a:p>
        </p:txBody>
      </p:sp>
      <p:sp>
        <p:nvSpPr>
          <p:cNvPr id="156" name="As a result of increased MRC cases involving ventricular tachycardia with a pulse and other tachycardia dysrhythmias requiring cardioversion, it was considered beneficial to review the following information."/>
          <p:cNvSpPr txBox="1"/>
          <p:nvPr>
            <p:ph type="body" idx="21"/>
          </p:nvPr>
        </p:nvSpPr>
        <p:spPr>
          <a:xfrm>
            <a:off x="1206500" y="2245962"/>
            <a:ext cx="21971000" cy="1747881"/>
          </a:xfrm>
          <a:prstGeom prst="rect">
            <a:avLst/>
          </a:prstGeom>
          <a:extLst>
            <a:ext uri="{C572A759-6A51-4108-AA02-DFA0A04FC94B}">
              <ma14:wrappingTextBoxFlag xmlns:ma14="http://schemas.microsoft.com/office/mac/drawingml/2011/main" val="1"/>
            </a:ext>
          </a:extLst>
        </p:spPr>
        <p:txBody>
          <a:bodyPr/>
          <a:lstStyle>
            <a:lvl1pPr defTabSz="544830">
              <a:defRPr sz="3630"/>
            </a:lvl1pPr>
          </a:lstStyle>
          <a:p>
            <a:pPr/>
            <a:r>
              <a:t>As a result of increased MRC cases involving ventricular tachycardia with a pulse and other tachycardia dysrhythmias requiring cardioversion, it was considered beneficial to review the following information. </a:t>
            </a:r>
          </a:p>
        </p:txBody>
      </p:sp>
      <p:sp>
        <p:nvSpPr>
          <p:cNvPr id="157" name="Review of Ventricular Tachycardia…"/>
          <p:cNvSpPr txBox="1"/>
          <p:nvPr>
            <p:ph type="body" idx="1"/>
          </p:nvPr>
        </p:nvSpPr>
        <p:spPr>
          <a:prstGeom prst="rect">
            <a:avLst/>
          </a:prstGeom>
        </p:spPr>
        <p:txBody>
          <a:bodyPr/>
          <a:lstStyle/>
          <a:p>
            <a:pPr marL="505968" indent="-505968" defTabSz="2023821">
              <a:spcBef>
                <a:spcPts val="3700"/>
              </a:spcBef>
              <a:defRPr sz="3984"/>
            </a:pPr>
            <a:r>
              <a:t>Review of Ventricular Tachycardia </a:t>
            </a:r>
          </a:p>
          <a:p>
            <a:pPr marL="505968" indent="-505968" defTabSz="2023821">
              <a:spcBef>
                <a:spcPts val="3700"/>
              </a:spcBef>
              <a:defRPr sz="3984"/>
            </a:pPr>
            <a:r>
              <a:t>Tachycardia algorithm in the 2023 MD Protocol</a:t>
            </a:r>
          </a:p>
          <a:p>
            <a:pPr marL="505968" indent="-505968" defTabSz="2023821">
              <a:spcBef>
                <a:spcPts val="3700"/>
              </a:spcBef>
              <a:defRPr sz="3984"/>
            </a:pPr>
            <a:r>
              <a:t>Cardioversion procedure in the 2023 MD protocol</a:t>
            </a:r>
          </a:p>
          <a:p>
            <a:pPr marL="505968" indent="-505968" defTabSz="2023821">
              <a:spcBef>
                <a:spcPts val="3700"/>
              </a:spcBef>
              <a:defRPr sz="3984"/>
            </a:pPr>
            <a:r>
              <a:t>Lifepak 15 user manual recommendations for cardioversion procedure</a:t>
            </a:r>
          </a:p>
          <a:p>
            <a:pPr marL="505968" indent="-505968" defTabSz="2023821">
              <a:spcBef>
                <a:spcPts val="3700"/>
              </a:spcBef>
              <a:defRPr sz="3984"/>
            </a:pPr>
            <a:r>
              <a:t>Troubleshooting inappropriate sync site prior to cardioversion</a:t>
            </a:r>
          </a:p>
          <a:p>
            <a:pPr marL="505968" indent="-505968" defTabSz="2023821">
              <a:spcBef>
                <a:spcPts val="3700"/>
              </a:spcBef>
              <a:defRPr sz="3984"/>
            </a:pPr>
            <a:r>
              <a:t>Examples of appropriate and inappropriate sync sites for cardioversion</a:t>
            </a:r>
          </a:p>
          <a:p>
            <a:pPr marL="505968" indent="-505968" defTabSz="2023821">
              <a:spcBef>
                <a:spcPts val="3700"/>
              </a:spcBef>
              <a:defRPr sz="3984"/>
            </a:pPr>
            <a:r>
              <a:t>Take Home Points</a:t>
            </a:r>
          </a:p>
          <a:p>
            <a:pPr marL="505968" indent="-505968" defTabSz="2023821">
              <a:spcBef>
                <a:spcPts val="3700"/>
              </a:spcBef>
              <a:defRPr sz="3984"/>
            </a:pPr>
            <a:r>
              <a:t>Sources (for protocols and ECG examples, no in county ECGs were used for the presentation)</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1" name="Appropriate and Inappropriate sync sites for cardioversion"/>
          <p:cNvSpPr txBox="1"/>
          <p:nvPr>
            <p:ph type="title"/>
          </p:nvPr>
        </p:nvSpPr>
        <p:spPr>
          <a:xfrm>
            <a:off x="1206500" y="952500"/>
            <a:ext cx="11654378" cy="1435100"/>
          </a:xfrm>
          <a:prstGeom prst="rect">
            <a:avLst/>
          </a:prstGeom>
        </p:spPr>
        <p:txBody>
          <a:bodyPr/>
          <a:lstStyle>
            <a:lvl1pPr defTabSz="1170402">
              <a:defRPr spc="-95" sz="4752"/>
            </a:lvl1pPr>
          </a:lstStyle>
          <a:p>
            <a:pPr/>
            <a:r>
              <a:t>Appropriate and Inappropriate sync sites for cardioversion</a:t>
            </a:r>
          </a:p>
        </p:txBody>
      </p:sp>
      <p:pic>
        <p:nvPicPr>
          <p:cNvPr id="302" name="Image" descr="Image"/>
          <p:cNvPicPr>
            <a:picLocks noChangeAspect="1"/>
          </p:cNvPicPr>
          <p:nvPr/>
        </p:nvPicPr>
        <p:blipFill>
          <a:blip r:embed="rId2">
            <a:extLst/>
          </a:blip>
          <a:stretch>
            <a:fillRect/>
          </a:stretch>
        </p:blipFill>
        <p:spPr>
          <a:xfrm>
            <a:off x="11592426" y="1862524"/>
            <a:ext cx="12665862" cy="3625212"/>
          </a:xfrm>
          <a:prstGeom prst="rect">
            <a:avLst/>
          </a:prstGeom>
          <a:ln w="12700">
            <a:miter lim="400000"/>
          </a:ln>
        </p:spPr>
      </p:pic>
      <p:sp>
        <p:nvSpPr>
          <p:cNvPr id="303" name="Line"/>
          <p:cNvSpPr/>
          <p:nvPr/>
        </p:nvSpPr>
        <p:spPr>
          <a:xfrm flipV="1">
            <a:off x="11940085" y="4570679"/>
            <a:ext cx="853839" cy="1580115"/>
          </a:xfrm>
          <a:prstGeom prst="line">
            <a:avLst/>
          </a:prstGeom>
          <a:ln w="139700">
            <a:solidFill>
              <a:schemeClr val="accent3">
                <a:hueOff val="362282"/>
                <a:satOff val="31803"/>
                <a:lumOff val="-18242"/>
              </a:schemeClr>
            </a:solidFill>
            <a:miter lim="400000"/>
            <a:tailEnd type="triangle"/>
          </a:ln>
        </p:spPr>
        <p:txBody>
          <a:bodyPr lIns="50800" tIns="50800" rIns="50800" bIns="50800" anchor="ctr"/>
          <a:lstStyle/>
          <a:p>
            <a:pPr/>
          </a:p>
        </p:txBody>
      </p:sp>
      <p:sp>
        <p:nvSpPr>
          <p:cNvPr id="304" name="Line"/>
          <p:cNvSpPr/>
          <p:nvPr/>
        </p:nvSpPr>
        <p:spPr>
          <a:xfrm>
            <a:off x="17141291" y="1816977"/>
            <a:ext cx="125" cy="1796052"/>
          </a:xfrm>
          <a:prstGeom prst="line">
            <a:avLst/>
          </a:prstGeom>
          <a:ln w="139700">
            <a:solidFill>
              <a:schemeClr val="accent3">
                <a:hueOff val="362282"/>
                <a:satOff val="31803"/>
                <a:lumOff val="-18242"/>
              </a:schemeClr>
            </a:solidFill>
            <a:miter lim="400000"/>
            <a:tailEnd type="triangle"/>
          </a:ln>
        </p:spPr>
        <p:txBody>
          <a:bodyPr lIns="50800" tIns="50800" rIns="50800" bIns="50800" anchor="ctr"/>
          <a:lstStyle/>
          <a:p>
            <a:pPr/>
          </a:p>
        </p:txBody>
      </p:sp>
      <p:sp>
        <p:nvSpPr>
          <p:cNvPr id="305" name="Line"/>
          <p:cNvSpPr/>
          <p:nvPr/>
        </p:nvSpPr>
        <p:spPr>
          <a:xfrm>
            <a:off x="17925269" y="1816977"/>
            <a:ext cx="126" cy="1796052"/>
          </a:xfrm>
          <a:prstGeom prst="line">
            <a:avLst/>
          </a:prstGeom>
          <a:ln w="139700">
            <a:solidFill>
              <a:schemeClr val="accent3">
                <a:hueOff val="362282"/>
                <a:satOff val="31803"/>
                <a:lumOff val="-18242"/>
              </a:schemeClr>
            </a:solidFill>
            <a:miter lim="400000"/>
            <a:tailEnd type="triangle"/>
          </a:ln>
        </p:spPr>
        <p:txBody>
          <a:bodyPr lIns="50800" tIns="50800" rIns="50800" bIns="50800" anchor="ctr"/>
          <a:lstStyle/>
          <a:p>
            <a:pPr/>
          </a:p>
        </p:txBody>
      </p:sp>
      <p:sp>
        <p:nvSpPr>
          <p:cNvPr id="306" name="Notice on this case where the sync shifted from the QRS to the T Wave…"/>
          <p:cNvSpPr txBox="1"/>
          <p:nvPr/>
        </p:nvSpPr>
        <p:spPr>
          <a:xfrm>
            <a:off x="10280456" y="5927080"/>
            <a:ext cx="14444778" cy="12007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a:pPr>
            <a:r>
              <a:t>Notice on this case where the sync shifted from the QRS to the T Wave </a:t>
            </a:r>
          </a:p>
          <a:p>
            <a:pPr/>
            <a:r>
              <a:t>P</a:t>
            </a:r>
            <a:r>
              <a:rPr b="1"/>
              <a:t>ossibly from movement artifact or last minute change in morphology causing the sync to </a:t>
            </a:r>
            <a:endParaRPr b="1"/>
          </a:p>
          <a:p>
            <a:pPr/>
            <a:r>
              <a:rPr b="1"/>
              <a:t>mark the tall T wave. This resulted in a conversion to what appears to be a new shockable rhythm.</a:t>
            </a:r>
            <a:r>
              <a:t> </a:t>
            </a:r>
          </a:p>
        </p:txBody>
      </p:sp>
      <p:pic>
        <p:nvPicPr>
          <p:cNvPr id="307" name="Image" descr="Image"/>
          <p:cNvPicPr>
            <a:picLocks noChangeAspect="1"/>
          </p:cNvPicPr>
          <p:nvPr/>
        </p:nvPicPr>
        <p:blipFill>
          <a:blip r:embed="rId3">
            <a:extLst/>
          </a:blip>
          <a:stretch>
            <a:fillRect/>
          </a:stretch>
        </p:blipFill>
        <p:spPr>
          <a:xfrm>
            <a:off x="1089040" y="7567135"/>
            <a:ext cx="13952746" cy="3551037"/>
          </a:xfrm>
          <a:prstGeom prst="rect">
            <a:avLst/>
          </a:prstGeom>
          <a:ln w="12700">
            <a:miter lim="400000"/>
          </a:ln>
        </p:spPr>
      </p:pic>
      <p:sp>
        <p:nvSpPr>
          <p:cNvPr id="308" name="Line"/>
          <p:cNvSpPr/>
          <p:nvPr/>
        </p:nvSpPr>
        <p:spPr>
          <a:xfrm flipV="1">
            <a:off x="2694607" y="10122827"/>
            <a:ext cx="853839" cy="1580116"/>
          </a:xfrm>
          <a:prstGeom prst="line">
            <a:avLst/>
          </a:prstGeom>
          <a:ln w="139700">
            <a:solidFill>
              <a:schemeClr val="accent3">
                <a:hueOff val="362282"/>
                <a:satOff val="31803"/>
                <a:lumOff val="-18242"/>
              </a:schemeClr>
            </a:solidFill>
            <a:miter lim="400000"/>
            <a:tailEnd type="triangle"/>
          </a:ln>
        </p:spPr>
        <p:txBody>
          <a:bodyPr lIns="50800" tIns="50800" rIns="50800" bIns="50800" anchor="ctr"/>
          <a:lstStyle/>
          <a:p>
            <a:pPr/>
          </a:p>
        </p:txBody>
      </p:sp>
      <p:sp>
        <p:nvSpPr>
          <p:cNvPr id="309" name="Line"/>
          <p:cNvSpPr/>
          <p:nvPr/>
        </p:nvSpPr>
        <p:spPr>
          <a:xfrm flipH="1">
            <a:off x="14527339" y="1146423"/>
            <a:ext cx="55666" cy="1795190"/>
          </a:xfrm>
          <a:prstGeom prst="line">
            <a:avLst/>
          </a:prstGeom>
          <a:ln w="139700">
            <a:solidFill>
              <a:schemeClr val="accent5">
                <a:hueOff val="-82419"/>
                <a:satOff val="-9513"/>
                <a:lumOff val="-16343"/>
              </a:schemeClr>
            </a:solidFill>
            <a:miter lim="400000"/>
            <a:tailEnd type="triangle"/>
          </a:ln>
        </p:spPr>
        <p:txBody>
          <a:bodyPr lIns="50800" tIns="50800" rIns="50800" bIns="50800" anchor="ctr"/>
          <a:lstStyle/>
          <a:p>
            <a:pPr/>
          </a:p>
        </p:txBody>
      </p:sp>
      <p:sp>
        <p:nvSpPr>
          <p:cNvPr id="310" name="Line"/>
          <p:cNvSpPr/>
          <p:nvPr/>
        </p:nvSpPr>
        <p:spPr>
          <a:xfrm flipV="1">
            <a:off x="4654033" y="7674579"/>
            <a:ext cx="1" cy="3336148"/>
          </a:xfrm>
          <a:prstGeom prst="line">
            <a:avLst/>
          </a:prstGeom>
          <a:ln w="139700">
            <a:solidFill>
              <a:schemeClr val="accent5">
                <a:hueOff val="-82419"/>
                <a:satOff val="-9513"/>
                <a:lumOff val="-16343"/>
                <a:alpha val="40143"/>
              </a:schemeClr>
            </a:solidFill>
            <a:miter lim="400000"/>
          </a:ln>
        </p:spPr>
        <p:txBody>
          <a:bodyPr lIns="50800" tIns="50800" rIns="50800" bIns="50800" anchor="ctr"/>
          <a:lstStyle/>
          <a:p>
            <a:pPr/>
          </a:p>
        </p:txBody>
      </p:sp>
      <p:sp>
        <p:nvSpPr>
          <p:cNvPr id="311" name="Line"/>
          <p:cNvSpPr/>
          <p:nvPr/>
        </p:nvSpPr>
        <p:spPr>
          <a:xfrm>
            <a:off x="2556642" y="7260430"/>
            <a:ext cx="624199" cy="1684097"/>
          </a:xfrm>
          <a:prstGeom prst="line">
            <a:avLst/>
          </a:prstGeom>
          <a:ln w="139700">
            <a:solidFill>
              <a:schemeClr val="accent3">
                <a:hueOff val="362282"/>
                <a:satOff val="31803"/>
                <a:lumOff val="-18242"/>
              </a:schemeClr>
            </a:solidFill>
            <a:miter lim="400000"/>
            <a:tailEnd type="triangle"/>
          </a:ln>
        </p:spPr>
        <p:txBody>
          <a:bodyPr lIns="50800" tIns="50800" rIns="50800" bIns="50800" anchor="ctr"/>
          <a:lstStyle/>
          <a:p>
            <a:pPr/>
          </a:p>
        </p:txBody>
      </p:sp>
      <p:sp>
        <p:nvSpPr>
          <p:cNvPr id="312" name="Line"/>
          <p:cNvSpPr/>
          <p:nvPr/>
        </p:nvSpPr>
        <p:spPr>
          <a:xfrm flipH="1">
            <a:off x="5287092" y="7685142"/>
            <a:ext cx="1121704" cy="1402706"/>
          </a:xfrm>
          <a:prstGeom prst="line">
            <a:avLst/>
          </a:prstGeom>
          <a:ln w="63500">
            <a:solidFill>
              <a:schemeClr val="accent5">
                <a:hueOff val="-82419"/>
                <a:satOff val="-9513"/>
                <a:lumOff val="-16343"/>
              </a:schemeClr>
            </a:solidFill>
            <a:miter lim="400000"/>
            <a:tailEnd type="triangle"/>
          </a:ln>
        </p:spPr>
        <p:txBody>
          <a:bodyPr lIns="50800" tIns="50800" rIns="50800" bIns="50800" anchor="ctr"/>
          <a:lstStyle/>
          <a:p>
            <a:pPr/>
          </a:p>
        </p:txBody>
      </p:sp>
      <p:sp>
        <p:nvSpPr>
          <p:cNvPr id="313" name="Likely T Wave Location"/>
          <p:cNvSpPr txBox="1"/>
          <p:nvPr/>
        </p:nvSpPr>
        <p:spPr>
          <a:xfrm>
            <a:off x="5015440" y="7055260"/>
            <a:ext cx="3455519"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chemeClr val="accent5">
                    <a:hueOff val="-82419"/>
                    <a:satOff val="-9513"/>
                    <a:lumOff val="-16343"/>
                  </a:schemeClr>
                </a:solidFill>
              </a:defRPr>
            </a:lvl1pPr>
          </a:lstStyle>
          <a:p>
            <a:pPr/>
            <a:r>
              <a:t>Likely T Wave Location</a:t>
            </a:r>
          </a:p>
        </p:txBody>
      </p:sp>
      <p:sp>
        <p:nvSpPr>
          <p:cNvPr id="314" name="Successful cardioversion"/>
          <p:cNvSpPr txBox="1"/>
          <p:nvPr/>
        </p:nvSpPr>
        <p:spPr>
          <a:xfrm>
            <a:off x="6697189" y="11556906"/>
            <a:ext cx="3976518" cy="4625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rPr b="1">
                <a:solidFill>
                  <a:srgbClr val="000000"/>
                </a:solidFill>
              </a:rPr>
              <a:t>Successful cardioversion</a:t>
            </a:r>
            <a:r>
              <a:t> </a:t>
            </a:r>
          </a:p>
        </p:txBody>
      </p:sp>
      <p:sp>
        <p:nvSpPr>
          <p:cNvPr id="315" name="Text"/>
          <p:cNvSpPr txBox="1"/>
          <p:nvPr/>
        </p:nvSpPr>
        <p:spPr>
          <a:xfrm>
            <a:off x="15406411" y="482704"/>
            <a:ext cx="8409366" cy="461367"/>
          </a:xfrm>
          <a:prstGeom prst="rect">
            <a:avLst/>
          </a:prstGeom>
          <a:ln w="12700">
            <a:miter lim="400000"/>
          </a:ln>
        </p:spPr>
        <p:txBody>
          <a:bodyPr lIns="50800" tIns="50800" rIns="50800" bIns="50800" anchor="ctr">
            <a:spAutoFit/>
          </a:bodyPr>
          <a:lstStyle/>
          <a:p>
            <a:pPr/>
          </a:p>
        </p:txBody>
      </p:sp>
      <p:sp>
        <p:nvSpPr>
          <p:cNvPr id="316" name="Line"/>
          <p:cNvSpPr/>
          <p:nvPr/>
        </p:nvSpPr>
        <p:spPr>
          <a:xfrm flipH="1">
            <a:off x="17486313" y="1146423"/>
            <a:ext cx="55666" cy="1795190"/>
          </a:xfrm>
          <a:prstGeom prst="line">
            <a:avLst/>
          </a:prstGeom>
          <a:ln w="139700">
            <a:solidFill>
              <a:schemeClr val="accent5">
                <a:hueOff val="-82419"/>
                <a:satOff val="-9513"/>
                <a:lumOff val="-16343"/>
              </a:schemeClr>
            </a:solidFill>
            <a:miter lim="400000"/>
            <a:tailEnd type="triangle"/>
          </a:ln>
        </p:spPr>
        <p:txBody>
          <a:bodyPr lIns="50800" tIns="50800" rIns="50800" bIns="50800" anchor="ctr"/>
          <a:lstStyle/>
          <a:p>
            <a:pP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If patient converts to a Vfib/pulseless Vtach immediately initiate treatment identified in Maryland Medical Protocol for new rhythm."/>
          <p:cNvSpPr txBox="1"/>
          <p:nvPr>
            <p:ph type="body" sz="half" idx="1"/>
          </p:nvPr>
        </p:nvSpPr>
        <p:spPr>
          <a:prstGeom prst="rect">
            <a:avLst/>
          </a:prstGeom>
        </p:spPr>
        <p:txBody>
          <a:bodyPr/>
          <a:lstStyle/>
          <a:p>
            <a:pPr/>
            <a:r>
              <a:t>If patient converts to a Vfib/pulseless Vtach immediately initiate treatment identified in Maryland Medical Protocol for new rhythm.</a:t>
            </a:r>
          </a:p>
        </p:txBody>
      </p:sp>
      <p:sp>
        <p:nvSpPr>
          <p:cNvPr id="319" name="Inappropriate site cardioverted?"/>
          <p:cNvSpPr txBox="1"/>
          <p:nvPr>
            <p:ph type="title"/>
          </p:nvPr>
        </p:nvSpPr>
        <p:spPr>
          <a:xfrm>
            <a:off x="1206500" y="952499"/>
            <a:ext cx="11989271" cy="1435101"/>
          </a:xfrm>
          <a:prstGeom prst="rect">
            <a:avLst/>
          </a:prstGeom>
        </p:spPr>
        <p:txBody>
          <a:bodyPr/>
          <a:lstStyle>
            <a:lvl1pPr defTabSz="1731220">
              <a:defRPr spc="-126" sz="6319"/>
            </a:lvl1pPr>
          </a:lstStyle>
          <a:p>
            <a:pPr/>
            <a:r>
              <a:t>Inappropriate site cardioverted?</a:t>
            </a:r>
          </a:p>
        </p:txBody>
      </p:sp>
      <p:pic>
        <p:nvPicPr>
          <p:cNvPr id="320" name="Maryland 2023 Defib.pdf" descr="Maryland 2023 Defib.pdf"/>
          <p:cNvPicPr>
            <a:picLocks noChangeAspect="1"/>
          </p:cNvPicPr>
          <p:nvPr/>
        </p:nvPicPr>
        <p:blipFill>
          <a:blip r:embed="rId2">
            <a:extLst/>
          </a:blip>
          <a:stretch>
            <a:fillRect/>
          </a:stretch>
        </p:blipFill>
        <p:spPr>
          <a:xfrm>
            <a:off x="13470188" y="-79831"/>
            <a:ext cx="10117449" cy="13093169"/>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2" name="Take Home Points"/>
          <p:cNvSpPr txBox="1"/>
          <p:nvPr>
            <p:ph type="title"/>
          </p:nvPr>
        </p:nvSpPr>
        <p:spPr>
          <a:prstGeom prst="rect">
            <a:avLst/>
          </a:prstGeom>
        </p:spPr>
        <p:txBody>
          <a:bodyPr/>
          <a:lstStyle/>
          <a:p>
            <a:pPr/>
            <a:r>
              <a:t>Take Home Points</a:t>
            </a:r>
          </a:p>
        </p:txBody>
      </p:sp>
      <p:sp>
        <p:nvSpPr>
          <p:cNvPr id="323" name="After speaking with Physio representatives, we were informed that it is EXTREMELY unlikely the Lifepak will sync on a T wave. The monitor uses “slopes and angles” to identify safe cardioversion sites.…"/>
          <p:cNvSpPr txBox="1"/>
          <p:nvPr>
            <p:ph type="body" idx="1"/>
          </p:nvPr>
        </p:nvSpPr>
        <p:spPr>
          <a:xfrm>
            <a:off x="1206500" y="2498778"/>
            <a:ext cx="21971000" cy="10005738"/>
          </a:xfrm>
          <a:prstGeom prst="rect">
            <a:avLst/>
          </a:prstGeom>
        </p:spPr>
        <p:txBody>
          <a:bodyPr/>
          <a:lstStyle/>
          <a:p>
            <a:pPr marL="499872" indent="-499872" defTabSz="1999437">
              <a:spcBef>
                <a:spcPts val="3600"/>
              </a:spcBef>
              <a:defRPr sz="3936"/>
            </a:pPr>
            <a:r>
              <a:t>After speaking with Physio representatives, we were informed that it is EXTREMELY unlikely the Lifepak will sync on a T wave. The monitor uses “slopes and angles” to identify safe cardioversion sites. </a:t>
            </a:r>
          </a:p>
          <a:p>
            <a:pPr marL="499872" indent="-499872" defTabSz="1999437">
              <a:spcBef>
                <a:spcPts val="3600"/>
              </a:spcBef>
              <a:defRPr sz="3936"/>
            </a:pPr>
            <a:r>
              <a:t>In cases of TRUE ventricular tachycardia with a pulse, when the monitor is synced it is EXTREMELY unlikely to mark the T wave. Verification of TRUE ventricular tachycardia being the key vs other rhythms that can mimic this dysrhythmia.</a:t>
            </a:r>
          </a:p>
          <a:p>
            <a:pPr marL="499872" indent="-499872" defTabSz="1999437">
              <a:spcBef>
                <a:spcPts val="3600"/>
              </a:spcBef>
              <a:defRPr sz="3936"/>
            </a:pPr>
            <a:r>
              <a:t>In cases where other wide complex tachycardia rhythms present, for example atrial fibrillation with underlying BBB, SVT with aberrancy, peaked T waves. It is still UNLIKELY the T wave will be marked but use your knowledge and tools to verify the correct location is synced.</a:t>
            </a:r>
          </a:p>
          <a:p>
            <a:pPr marL="499872" indent="-499872" defTabSz="1999437">
              <a:spcBef>
                <a:spcPts val="3600"/>
              </a:spcBef>
              <a:defRPr sz="3936"/>
            </a:pPr>
            <a:r>
              <a:t>If the incorrect location is synced or you are unsure, you have the ability to follow the trouble shooting techniques listed by the Lifepak manual. You also have the ability to transmit your ECG to an emergency department and request a physician consult. As always, a risk/reward analysis should be used regarding delay in patient care if cardioversion is indicated.  </a:t>
            </a:r>
          </a:p>
          <a:p>
            <a:pPr marL="499872" indent="-499872" defTabSz="1999437">
              <a:spcBef>
                <a:spcPts val="3600"/>
              </a:spcBef>
              <a:defRPr sz="3936"/>
            </a:pPr>
            <a:r>
              <a:t>In all cases of cardioversion, always be mindful of crew safety prior to delivering electrical intervention. Also, be prepared to treat the rhythm that results after the shock is delivered. </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Sources"/>
          <p:cNvSpPr txBox="1"/>
          <p:nvPr>
            <p:ph type="title"/>
          </p:nvPr>
        </p:nvSpPr>
        <p:spPr>
          <a:prstGeom prst="rect">
            <a:avLst/>
          </a:prstGeom>
        </p:spPr>
        <p:txBody>
          <a:bodyPr/>
          <a:lstStyle/>
          <a:p>
            <a:pPr/>
            <a:r>
              <a:t>Sources</a:t>
            </a:r>
          </a:p>
        </p:txBody>
      </p:sp>
      <p:sp>
        <p:nvSpPr>
          <p:cNvPr id="326" name="http://hqmeded-ecg.blogspot.com/2013/10/polymorphic-ventricular-tachycardia.html…"/>
          <p:cNvSpPr txBox="1"/>
          <p:nvPr>
            <p:ph type="body" idx="1"/>
          </p:nvPr>
        </p:nvSpPr>
        <p:spPr>
          <a:xfrm>
            <a:off x="1206500" y="2679310"/>
            <a:ext cx="21971000" cy="9825206"/>
          </a:xfrm>
          <a:prstGeom prst="rect">
            <a:avLst/>
          </a:prstGeom>
        </p:spPr>
        <p:txBody>
          <a:bodyPr/>
          <a:lstStyle/>
          <a:p>
            <a:pPr marL="286511" indent="-286511" defTabSz="1146019">
              <a:spcBef>
                <a:spcPts val="2100"/>
              </a:spcBef>
              <a:defRPr sz="2256"/>
            </a:pPr>
            <a:r>
              <a:rPr u="sng">
                <a:hlinkClick r:id="rId2" invalidUrl="" action="" tgtFrame="" tooltip="" history="1" highlightClick="0" endSnd="0"/>
              </a:rPr>
              <a:t>http://hqmeded-ecg.blogspot.com/2013/10/polymorphic-ventricular-tachycardia.html</a:t>
            </a:r>
          </a:p>
          <a:p>
            <a:pPr marL="286511" indent="-286511" defTabSz="1146019">
              <a:spcBef>
                <a:spcPts val="2100"/>
              </a:spcBef>
              <a:defRPr sz="2256"/>
            </a:pPr>
            <a:r>
              <a:rPr u="sng">
                <a:hlinkClick r:id="rId3" invalidUrl="" action="" tgtFrame="" tooltip="" history="1" highlightClick="0" endSnd="0"/>
              </a:rPr>
              <a:t>https://litfl.com/supraventricular-tachycardia-svt-ecg-library/</a:t>
            </a:r>
          </a:p>
          <a:p>
            <a:pPr marL="286511" indent="-286511" defTabSz="1146019">
              <a:spcBef>
                <a:spcPts val="2100"/>
              </a:spcBef>
              <a:defRPr sz="2256"/>
            </a:pPr>
            <a:r>
              <a:rPr u="sng">
                <a:hlinkClick r:id="rId4" invalidUrl="" action="" tgtFrame="" tooltip="" history="1" highlightClick="0" endSnd="0"/>
              </a:rPr>
              <a:t>https://www.amboss.com/us/knowledge/Atrial_fibrillation_with_rapid_ventricular_response</a:t>
            </a:r>
          </a:p>
          <a:p>
            <a:pPr marL="286511" indent="-286511" defTabSz="1146019">
              <a:spcBef>
                <a:spcPts val="2100"/>
              </a:spcBef>
              <a:defRPr sz="2256"/>
            </a:pPr>
            <a:r>
              <a:rPr u="sng">
                <a:hlinkClick r:id="rId5" invalidUrl="" action="" tgtFrame="" tooltip="" history="1" highlightClick="0" endSnd="0"/>
              </a:rPr>
              <a:t>https://www.sciencedirect.com/science/article/pii/S1878540920301146</a:t>
            </a:r>
          </a:p>
          <a:p>
            <a:pPr marL="286511" indent="-286511" defTabSz="1146019">
              <a:spcBef>
                <a:spcPts val="2100"/>
              </a:spcBef>
              <a:defRPr sz="2256"/>
            </a:pPr>
            <a:r>
              <a:rPr u="sng">
                <a:hlinkClick r:id="rId6" invalidUrl="" action="" tgtFrame="" tooltip="" history="1" highlightClick="0" endSnd="0"/>
              </a:rPr>
              <a:t>https://johnsonfrancis.org/professional/cardioversion-of-ventricular-tachycardia-on-ecg-rhythm-strip/</a:t>
            </a:r>
          </a:p>
          <a:p>
            <a:pPr marL="286511" indent="-286511" defTabSz="1146019">
              <a:spcBef>
                <a:spcPts val="2100"/>
              </a:spcBef>
              <a:defRPr sz="2256"/>
            </a:pPr>
            <a:r>
              <a:rPr u="sng">
                <a:hlinkClick r:id="rId7" invalidUrl="" action="" tgtFrame="" tooltip="" history="1" highlightClick="0" endSnd="0"/>
              </a:rPr>
              <a:t>https://www.miemss.org/home/Portals/0/Docs/Guidelines_Protocols/MD-Medical-Protocols-Web-06-01-2023.pdf</a:t>
            </a:r>
          </a:p>
          <a:p>
            <a:pPr marL="286511" indent="-286511" defTabSz="1146019">
              <a:spcBef>
                <a:spcPts val="2100"/>
              </a:spcBef>
              <a:defRPr sz="2256"/>
            </a:pPr>
            <a:r>
              <a:rPr u="sng">
                <a:hlinkClick r:id="rId8" invalidUrl="" action="" tgtFrame="" tooltip="" history="1" highlightClick="0" endSnd="0"/>
              </a:rPr>
              <a:t>https://www.stryker.com/content/dam/stryker/ems/resources/operating-instructions/international/3314911-030_int-eng_lifepak_15_operating_instructions.pdf</a:t>
            </a:r>
          </a:p>
          <a:p>
            <a:pPr marL="286511" indent="-286511" defTabSz="1146019">
              <a:spcBef>
                <a:spcPts val="2100"/>
              </a:spcBef>
              <a:defRPr sz="2256"/>
            </a:pPr>
            <a:r>
              <a:rPr u="sng">
                <a:hlinkClick r:id="rId9" invalidUrl="" action="" tgtFrame="" tooltip="" history="1" highlightClick="0" endSnd="0"/>
              </a:rPr>
              <a:t>https://thephysiologist.org/study-materials/determining-cardiac-axis/</a:t>
            </a:r>
          </a:p>
          <a:p>
            <a:pPr marL="286511" indent="-286511" defTabSz="1146019">
              <a:spcBef>
                <a:spcPts val="2100"/>
              </a:spcBef>
              <a:defRPr sz="2256"/>
            </a:pPr>
            <a:r>
              <a:rPr u="sng">
                <a:hlinkClick r:id="rId10" invalidUrl="" action="" tgtFrame="" tooltip="" history="1" highlightClick="0" endSnd="0"/>
              </a:rPr>
              <a:t>https://www.aclsmedicaltraining.com/blog/wide-complex-tachycardia-treated-with-amiodarone-and-synchronized-cardioversion/</a:t>
            </a:r>
          </a:p>
          <a:p>
            <a:pPr marL="286511" indent="-286511" defTabSz="1146019">
              <a:spcBef>
                <a:spcPts val="2100"/>
              </a:spcBef>
              <a:defRPr sz="2256"/>
            </a:pPr>
            <a:r>
              <a:rPr u="sng">
                <a:hlinkClick r:id="rId11" invalidUrl="" action="" tgtFrame="" tooltip="" history="1" highlightClick="0" endSnd="0"/>
              </a:rPr>
              <a:t>https://ecgwaves.com/topic/ventricular-tachycardia-vt-ecg-treatment-causes-management/</a:t>
            </a:r>
          </a:p>
          <a:p>
            <a:pPr marL="286511" indent="-286511" defTabSz="1146019">
              <a:spcBef>
                <a:spcPts val="2100"/>
              </a:spcBef>
              <a:defRPr sz="2256"/>
            </a:pPr>
            <a:r>
              <a:rPr u="sng">
                <a:hlinkClick r:id="rId12" invalidUrl="" action="" tgtFrame="" tooltip="" history="1" highlightClick="0" endSnd="0"/>
              </a:rPr>
              <a:t>https://www.escardio.org/Journals/E-Journal-of-Cardiology-Practice/Volume-14/fourteen-twelve</a:t>
            </a:r>
          </a:p>
          <a:p>
            <a:pPr marL="286511" indent="-286511" defTabSz="1146019">
              <a:spcBef>
                <a:spcPts val="2100"/>
              </a:spcBef>
              <a:defRPr sz="2256"/>
            </a:pPr>
            <a:r>
              <a:rPr u="sng">
                <a:hlinkClick r:id="rId13" invalidUrl="" action="" tgtFrame="" tooltip="" history="1" highlightClick="0" endSnd="0"/>
              </a:rPr>
              <a:t>https://coreem.net/core/tricyclic-antidepressant-toxicity/</a:t>
            </a:r>
          </a:p>
          <a:p>
            <a:pPr marL="286511" indent="-286511" defTabSz="1146019">
              <a:spcBef>
                <a:spcPts val="2100"/>
              </a:spcBef>
              <a:defRPr sz="2256"/>
            </a:pPr>
            <a:r>
              <a:rPr u="sng">
                <a:hlinkClick r:id="rId14" invalidUrl="" action="" tgtFrame="" tooltip="" history="1" highlightClick="0" endSnd="0"/>
              </a:rPr>
              <a:t>http://blog.clinicalmonster.com/2018/02/22/bored-review-atrial-fibrillation-wpw-syndrome/</a:t>
            </a:r>
          </a:p>
          <a:p>
            <a:pPr marL="286511" indent="-286511" defTabSz="1146019">
              <a:spcBef>
                <a:spcPts val="2100"/>
              </a:spcBef>
              <a:defRPr sz="2256"/>
            </a:pPr>
            <a:r>
              <a:rPr u="sng">
                <a:hlinkClick r:id="rId15" invalidUrl="" action="" tgtFrame="" tooltip="" history="1" highlightClick="0" endSnd="0"/>
              </a:rPr>
              <a:t>https://emj.bmj.com/content/20/5/491</a:t>
            </a:r>
          </a:p>
          <a:p>
            <a:pPr marL="286511" indent="-286511" defTabSz="1146019">
              <a:spcBef>
                <a:spcPts val="2100"/>
              </a:spcBef>
              <a:defRPr sz="2256"/>
            </a:pPr>
            <a:r>
              <a:rPr u="sng">
                <a:hlinkClick r:id="rId16" invalidUrl="" action="" tgtFrame="" tooltip="" history="1" highlightClick="0" endSnd="0"/>
              </a:rPr>
              <a:t>ecgweekly.com</a:t>
            </a:r>
            <a:r>
              <a:t> - numerous cases</a:t>
            </a:r>
          </a:p>
          <a:p>
            <a:pPr marL="286511" indent="-286511" defTabSz="1146019">
              <a:spcBef>
                <a:spcPts val="2100"/>
              </a:spcBef>
              <a:defRPr sz="2256"/>
            </a:pPr>
            <a:r>
              <a:rPr u="sng">
                <a:hlinkClick r:id="rId17" invalidUrl="" action="" tgtFrame="" tooltip="" history="1" highlightClick="0" endSnd="0"/>
              </a:rPr>
              <a:t>https://litfl.com/vt-versus-svt-ecg-library/</a:t>
            </a:r>
          </a:p>
          <a:p>
            <a:pPr marL="286511" indent="-286511" defTabSz="1146019">
              <a:spcBef>
                <a:spcPts val="2100"/>
              </a:spcBef>
              <a:defRPr sz="2256"/>
            </a:pPr>
            <a:r>
              <a:t>https://slideplayer.com/slide/1663171/</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 name="Ventricular Tachycardia (with a pulse)"/>
          <p:cNvSpPr txBox="1"/>
          <p:nvPr>
            <p:ph type="title"/>
          </p:nvPr>
        </p:nvSpPr>
        <p:spPr>
          <a:prstGeom prst="rect">
            <a:avLst/>
          </a:prstGeom>
        </p:spPr>
        <p:txBody>
          <a:bodyPr/>
          <a:lstStyle/>
          <a:p>
            <a:pPr/>
            <a:r>
              <a:t>Ventricular Tachycardia (with a pulse)</a:t>
            </a:r>
          </a:p>
        </p:txBody>
      </p:sp>
      <p:sp>
        <p:nvSpPr>
          <p:cNvPr id="160" name="Definition"/>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Definition</a:t>
            </a:r>
          </a:p>
        </p:txBody>
      </p:sp>
      <p:sp>
        <p:nvSpPr>
          <p:cNvPr id="161" name="A ventricular based tachycardia (greater than/equal to three consecutive beats) that are typically at rates greater than 120 and less than 250 beats per minute containing QRS widths greater than/equal to 0.12 seconds. Maryland Medical Protocol identifies"/>
          <p:cNvSpPr txBox="1"/>
          <p:nvPr>
            <p:ph type="body" idx="1"/>
          </p:nvPr>
        </p:nvSpPr>
        <p:spPr>
          <a:prstGeom prst="rect">
            <a:avLst/>
          </a:prstGeom>
        </p:spPr>
        <p:txBody>
          <a:bodyPr/>
          <a:lstStyle/>
          <a:p>
            <a:pPr defTabSz="784225">
              <a:spcBef>
                <a:spcPts val="1700"/>
              </a:spcBef>
              <a:defRPr spc="-52" sz="5225"/>
            </a:pPr>
            <a:r>
              <a:t>A ventricular based tachycardia (greater than/equal to three consecutive beats) that are typically at rates greater than 120 and less than 250 beats per minute containing QRS widths greater than/equal to 0.12 seconds. Maryland Medical Protocol identifies treatable tachycardia as rates &gt;150 beats per minute. If there is difficulty identifying your patients rhythm as ventricular tachycardia vs SVT with a wide QRS complexes, you can utilize the tips listed in the next few slides and/or transmit your ECG to an approved ER facility for physician review. </a:t>
            </a:r>
          </a:p>
          <a:p>
            <a:pPr defTabSz="784225">
              <a:spcBef>
                <a:spcPts val="1700"/>
              </a:spcBef>
              <a:defRPr spc="-52" sz="5225"/>
            </a:pPr>
            <a:r>
              <a:t>True ventricular tachycardia will cause a drastic decrease in cardiac output, if not treated it will likely progress to ventricular fibrillation/cardiac arrest. </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 name="Ventricular Tachycardia"/>
          <p:cNvSpPr txBox="1"/>
          <p:nvPr>
            <p:ph type="title"/>
          </p:nvPr>
        </p:nvSpPr>
        <p:spPr>
          <a:prstGeom prst="rect">
            <a:avLst/>
          </a:prstGeom>
        </p:spPr>
        <p:txBody>
          <a:bodyPr/>
          <a:lstStyle/>
          <a:p>
            <a:pPr/>
            <a:r>
              <a:t>Ventricular Tachycardia </a:t>
            </a:r>
          </a:p>
        </p:txBody>
      </p:sp>
      <p:sp>
        <p:nvSpPr>
          <p:cNvPr id="164" name="Causes"/>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Causes</a:t>
            </a:r>
          </a:p>
        </p:txBody>
      </p:sp>
      <p:sp>
        <p:nvSpPr>
          <p:cNvPr id="165" name="Coronary Heart Disease…"/>
          <p:cNvSpPr txBox="1"/>
          <p:nvPr>
            <p:ph type="body" sz="quarter" idx="1"/>
          </p:nvPr>
        </p:nvSpPr>
        <p:spPr>
          <a:xfrm>
            <a:off x="1206499" y="5695665"/>
            <a:ext cx="8198922" cy="5361689"/>
          </a:xfrm>
          <a:prstGeom prst="rect">
            <a:avLst/>
          </a:prstGeom>
        </p:spPr>
        <p:txBody>
          <a:bodyPr/>
          <a:lstStyle/>
          <a:p>
            <a:pPr/>
            <a:r>
              <a:t>Coronary Heart Disease</a:t>
            </a:r>
          </a:p>
          <a:p>
            <a:pPr/>
            <a:r>
              <a:t>Heart Failure</a:t>
            </a:r>
          </a:p>
          <a:p>
            <a:pPr/>
            <a:r>
              <a:t>Cardiomyopathy</a:t>
            </a:r>
          </a:p>
          <a:p>
            <a:pPr/>
            <a:r>
              <a:t>Valvular Disease</a:t>
            </a:r>
          </a:p>
        </p:txBody>
      </p:sp>
      <p:sp>
        <p:nvSpPr>
          <p:cNvPr id="166" name="Most Common"/>
          <p:cNvSpPr txBox="1"/>
          <p:nvPr/>
        </p:nvSpPr>
        <p:spPr>
          <a:xfrm>
            <a:off x="3233415" y="4205789"/>
            <a:ext cx="4145091" cy="7835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500">
                <a:solidFill>
                  <a:schemeClr val="accent5">
                    <a:hueOff val="-82419"/>
                    <a:satOff val="-9513"/>
                    <a:lumOff val="-16343"/>
                  </a:schemeClr>
                </a:solidFill>
              </a:defRPr>
            </a:lvl1pPr>
          </a:lstStyle>
          <a:p>
            <a:pPr/>
            <a:r>
              <a:t>Most Common</a:t>
            </a:r>
          </a:p>
        </p:txBody>
      </p:sp>
      <p:sp>
        <p:nvSpPr>
          <p:cNvPr id="167" name="Less Common"/>
          <p:cNvSpPr txBox="1"/>
          <p:nvPr/>
        </p:nvSpPr>
        <p:spPr>
          <a:xfrm>
            <a:off x="15046760" y="4205789"/>
            <a:ext cx="4050222" cy="7835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500">
                <a:solidFill>
                  <a:schemeClr val="accent5">
                    <a:hueOff val="-82419"/>
                    <a:satOff val="-9513"/>
                    <a:lumOff val="-16343"/>
                  </a:schemeClr>
                </a:solidFill>
              </a:defRPr>
            </a:lvl1pPr>
          </a:lstStyle>
          <a:p>
            <a:pPr/>
            <a:r>
              <a:t>Less Common</a:t>
            </a:r>
          </a:p>
        </p:txBody>
      </p:sp>
      <p:sp>
        <p:nvSpPr>
          <p:cNvPr id="168" name="Arrhythmogenic Right Ventricular Cardiomyopathy…"/>
          <p:cNvSpPr txBox="1"/>
          <p:nvPr/>
        </p:nvSpPr>
        <p:spPr>
          <a:xfrm>
            <a:off x="10042421" y="5244669"/>
            <a:ext cx="14058901" cy="66208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304800" indent="-304800">
              <a:buSzPct val="123000"/>
              <a:buChar char="•"/>
              <a:defRPr sz="4800"/>
            </a:pPr>
            <a:r>
              <a:t>Arrhythmogenic Right Ventricular Cardiomyopathy</a:t>
            </a:r>
          </a:p>
          <a:p>
            <a:pPr marL="304800" indent="-304800" algn="l">
              <a:buSzPct val="123000"/>
              <a:buChar char="•"/>
              <a:defRPr sz="4800"/>
            </a:pPr>
            <a:r>
              <a:t>Brugada Syndrome</a:t>
            </a:r>
          </a:p>
          <a:p>
            <a:pPr marL="304800" indent="-304800" algn="l">
              <a:buSzPct val="123000"/>
              <a:buChar char="•"/>
              <a:defRPr sz="4800"/>
            </a:pPr>
            <a:r>
              <a:t>Long QT syndrome</a:t>
            </a:r>
          </a:p>
          <a:p>
            <a:pPr marL="304800" indent="-304800" algn="l">
              <a:buSzPct val="123000"/>
              <a:buChar char="•"/>
              <a:defRPr sz="4800"/>
            </a:pPr>
            <a:r>
              <a:t>Sarcoidosis</a:t>
            </a:r>
          </a:p>
          <a:p>
            <a:pPr marL="304800" indent="-304800" algn="l">
              <a:buSzPct val="123000"/>
              <a:buChar char="•"/>
              <a:defRPr sz="4800"/>
            </a:pPr>
            <a:r>
              <a:t>Coronary Vasospasm</a:t>
            </a:r>
          </a:p>
          <a:p>
            <a:pPr marL="304800" indent="-304800" algn="l">
              <a:buSzPct val="123000"/>
              <a:buChar char="•"/>
              <a:defRPr sz="4800"/>
            </a:pPr>
            <a:r>
              <a:t>Electrolyte Disorders</a:t>
            </a:r>
          </a:p>
          <a:p>
            <a:pPr marL="304800" indent="-304800" algn="l">
              <a:buSzPct val="123000"/>
              <a:buChar char="•"/>
              <a:defRPr sz="4800"/>
            </a:pPr>
            <a:r>
              <a:t>Congenital Heart Disease</a:t>
            </a:r>
          </a:p>
          <a:p>
            <a:pPr marL="304800" indent="-304800" algn="l">
              <a:buSzPct val="123000"/>
              <a:buChar char="•"/>
              <a:defRPr sz="4800"/>
            </a:pPr>
            <a:r>
              <a:t>Catecholamine Induced Ventricular Tachycardia</a:t>
            </a:r>
          </a:p>
          <a:p>
            <a:pPr marL="304800" indent="-304800" algn="l">
              <a:buSzPct val="123000"/>
              <a:buChar char="•"/>
            </a:pP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Ventricular Tachycardia"/>
          <p:cNvSpPr txBox="1"/>
          <p:nvPr>
            <p:ph type="title"/>
          </p:nvPr>
        </p:nvSpPr>
        <p:spPr>
          <a:prstGeom prst="rect">
            <a:avLst/>
          </a:prstGeom>
        </p:spPr>
        <p:txBody>
          <a:bodyPr/>
          <a:lstStyle/>
          <a:p>
            <a:pPr/>
            <a:r>
              <a:t>Ventricular Tachycardia</a:t>
            </a:r>
          </a:p>
        </p:txBody>
      </p:sp>
      <p:sp>
        <p:nvSpPr>
          <p:cNvPr id="171" name="Identification"/>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Identification </a:t>
            </a:r>
          </a:p>
        </p:txBody>
      </p:sp>
      <p:sp>
        <p:nvSpPr>
          <p:cNvPr id="172" name="There are many different criteria that can be used to make the determination between Ventricular Tachycardia vs STV with a wide QRS complex, the next few slides are a few characteristics to help make the identification but may not be required. The basic "/>
          <p:cNvSpPr txBox="1"/>
          <p:nvPr>
            <p:ph type="body" idx="1"/>
          </p:nvPr>
        </p:nvSpPr>
        <p:spPr>
          <a:xfrm>
            <a:off x="1206500" y="4248504"/>
            <a:ext cx="21971000" cy="7843544"/>
          </a:xfrm>
          <a:prstGeom prst="rect">
            <a:avLst/>
          </a:prstGeom>
        </p:spPr>
        <p:txBody>
          <a:bodyPr/>
          <a:lstStyle/>
          <a:p>
            <a:pPr defTabSz="775969">
              <a:spcBef>
                <a:spcPts val="1600"/>
              </a:spcBef>
              <a:defRPr spc="-51" sz="5170"/>
            </a:pPr>
            <a:r>
              <a:t>There are many different criteria that can be used to make the determination between Ventricular Tachycardia vs STV with a wide QRS complex, the next few slides are a few characteristics to help make the identification but may not be required. The basic definition previously listed must also be met. </a:t>
            </a:r>
          </a:p>
          <a:p>
            <a:pPr defTabSz="775969">
              <a:spcBef>
                <a:spcPts val="1600"/>
              </a:spcBef>
              <a:defRPr spc="-51" sz="5170"/>
            </a:pPr>
          </a:p>
          <a:p>
            <a:pPr defTabSz="775969">
              <a:spcBef>
                <a:spcPts val="1600"/>
              </a:spcBef>
              <a:defRPr spc="-51" sz="5170"/>
            </a:pPr>
            <a:r>
              <a:t>It is safe to assume that the majority of the time if the patient meets the definition listed earlier for Ventricular Tachycardia and falls within the treatment plan under the Maryland Protocol (especially if symptomatic), it is considered Ventricular Tachycardia until proven otherwise. </a:t>
            </a:r>
          </a:p>
        </p:txBody>
      </p:sp>
      <p:sp>
        <p:nvSpPr>
          <p:cNvPr id="173" name="IMPORTANT TO REMEMBER"/>
          <p:cNvSpPr txBox="1"/>
          <p:nvPr/>
        </p:nvSpPr>
        <p:spPr>
          <a:xfrm>
            <a:off x="7504595" y="7914991"/>
            <a:ext cx="9374810" cy="9202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5300">
                <a:solidFill>
                  <a:schemeClr val="accent5">
                    <a:hueOff val="-82419"/>
                    <a:satOff val="-9513"/>
                    <a:lumOff val="-16343"/>
                  </a:schemeClr>
                </a:solidFill>
              </a:defRPr>
            </a:lvl1pPr>
          </a:lstStyle>
          <a:p>
            <a:pPr/>
            <a:r>
              <a:t>IMPORTANT TO REMEMBER</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Ventricular Tachycardia"/>
          <p:cNvSpPr txBox="1"/>
          <p:nvPr>
            <p:ph type="title"/>
          </p:nvPr>
        </p:nvSpPr>
        <p:spPr>
          <a:prstGeom prst="rect">
            <a:avLst/>
          </a:prstGeom>
        </p:spPr>
        <p:txBody>
          <a:bodyPr/>
          <a:lstStyle/>
          <a:p>
            <a:pPr/>
            <a:r>
              <a:t>Ventricular Tachycardia </a:t>
            </a:r>
          </a:p>
        </p:txBody>
      </p:sp>
      <p:sp>
        <p:nvSpPr>
          <p:cNvPr id="176" name="Identification - Electrical Axis"/>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Identification - Electrical Axis</a:t>
            </a:r>
          </a:p>
        </p:txBody>
      </p:sp>
      <p:sp>
        <p:nvSpPr>
          <p:cNvPr id="177" name="Electrical axis is between -90 and -180 degrees should cause a high suspicion of VT…"/>
          <p:cNvSpPr txBox="1"/>
          <p:nvPr>
            <p:ph type="body" sz="quarter" idx="1"/>
          </p:nvPr>
        </p:nvSpPr>
        <p:spPr>
          <a:xfrm>
            <a:off x="1206500" y="3238516"/>
            <a:ext cx="13177095" cy="2809816"/>
          </a:xfrm>
          <a:prstGeom prst="rect">
            <a:avLst/>
          </a:prstGeom>
        </p:spPr>
        <p:txBody>
          <a:bodyPr/>
          <a:lstStyle/>
          <a:p>
            <a:pPr marL="433069" indent="-433069" defTabSz="511809">
              <a:spcBef>
                <a:spcPts val="1100"/>
              </a:spcBef>
              <a:buSzPct val="123000"/>
              <a:buChar char="•"/>
              <a:defRPr spc="-34" sz="3409"/>
            </a:pPr>
            <a:r>
              <a:t>Electrical axis is between -90 and -180 degrees should cause a high suspicion of VT</a:t>
            </a:r>
          </a:p>
          <a:p>
            <a:pPr marL="433069" indent="-433069" defTabSz="511809">
              <a:spcBef>
                <a:spcPts val="1100"/>
              </a:spcBef>
              <a:buSzPct val="123000"/>
              <a:buChar char="•"/>
              <a:defRPr spc="-34" sz="3409"/>
            </a:pPr>
            <a:r>
              <a:t>Changes in electrical axis of &gt;40 degrees when alternating between the underlying sinus rhythm and runs of Ventricular Tachycardia</a:t>
            </a:r>
          </a:p>
        </p:txBody>
      </p:sp>
      <p:pic>
        <p:nvPicPr>
          <p:cNvPr id="178" name="Image" descr="Image"/>
          <p:cNvPicPr>
            <a:picLocks noChangeAspect="1"/>
          </p:cNvPicPr>
          <p:nvPr/>
        </p:nvPicPr>
        <p:blipFill>
          <a:blip r:embed="rId2">
            <a:extLst/>
          </a:blip>
          <a:stretch>
            <a:fillRect/>
          </a:stretch>
        </p:blipFill>
        <p:spPr>
          <a:xfrm>
            <a:off x="14659106" y="274623"/>
            <a:ext cx="9398001" cy="8737601"/>
          </a:xfrm>
          <a:prstGeom prst="rect">
            <a:avLst/>
          </a:prstGeom>
          <a:ln w="12700">
            <a:miter lim="400000"/>
          </a:ln>
        </p:spPr>
      </p:pic>
      <p:pic>
        <p:nvPicPr>
          <p:cNvPr id="179" name="Image" descr="Image"/>
          <p:cNvPicPr>
            <a:picLocks noChangeAspect="1"/>
          </p:cNvPicPr>
          <p:nvPr/>
        </p:nvPicPr>
        <p:blipFill>
          <a:blip r:embed="rId3">
            <a:extLst/>
          </a:blip>
          <a:stretch>
            <a:fillRect/>
          </a:stretch>
        </p:blipFill>
        <p:spPr>
          <a:xfrm>
            <a:off x="331252" y="6683092"/>
            <a:ext cx="16459201" cy="6794501"/>
          </a:xfrm>
          <a:prstGeom prst="rect">
            <a:avLst/>
          </a:prstGeom>
          <a:ln w="12700">
            <a:miter lim="400000"/>
          </a:ln>
        </p:spPr>
      </p:pic>
      <p:sp>
        <p:nvSpPr>
          <p:cNvPr id="180" name="Line"/>
          <p:cNvSpPr/>
          <p:nvPr/>
        </p:nvSpPr>
        <p:spPr>
          <a:xfrm flipH="1" flipV="1">
            <a:off x="17978372" y="2770037"/>
            <a:ext cx="2094920" cy="2429128"/>
          </a:xfrm>
          <a:prstGeom prst="line">
            <a:avLst/>
          </a:prstGeom>
          <a:ln w="101600">
            <a:solidFill>
              <a:schemeClr val="accent5">
                <a:hueOff val="-82419"/>
                <a:satOff val="-9513"/>
                <a:lumOff val="-16343"/>
              </a:schemeClr>
            </a:solidFill>
            <a:miter lim="400000"/>
            <a:tailEnd type="triangle"/>
          </a:ln>
        </p:spPr>
        <p:txBody>
          <a:bodyPr lIns="50800" tIns="50800" rIns="50800" bIns="50800" anchor="ctr"/>
          <a:lstStyle/>
          <a:p>
            <a:pPr/>
          </a:p>
        </p:txBody>
      </p:sp>
      <p:sp>
        <p:nvSpPr>
          <p:cNvPr id="186" name="Connection Line"/>
          <p:cNvSpPr/>
          <p:nvPr/>
        </p:nvSpPr>
        <p:spPr>
          <a:xfrm>
            <a:off x="15890294" y="1027303"/>
            <a:ext cx="4510286" cy="42123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1354" y="7705"/>
                  <a:pt x="8554" y="505"/>
                  <a:pt x="21600" y="0"/>
                </a:cubicBezTo>
              </a:path>
            </a:pathLst>
          </a:custGeom>
          <a:ln w="101600">
            <a:solidFill>
              <a:schemeClr val="accent5">
                <a:hueOff val="-82419"/>
                <a:satOff val="-9513"/>
                <a:lumOff val="-16343"/>
              </a:schemeClr>
            </a:solidFill>
            <a:miter lim="400000"/>
          </a:ln>
        </p:spPr>
        <p:txBody>
          <a:bodyPr/>
          <a:lstStyle/>
          <a:p>
            <a:pPr/>
          </a:p>
        </p:txBody>
      </p:sp>
      <p:sp>
        <p:nvSpPr>
          <p:cNvPr id="182" name="Line"/>
          <p:cNvSpPr/>
          <p:nvPr/>
        </p:nvSpPr>
        <p:spPr>
          <a:xfrm>
            <a:off x="5550974" y="6270493"/>
            <a:ext cx="2483053" cy="2030714"/>
          </a:xfrm>
          <a:prstGeom prst="line">
            <a:avLst/>
          </a:prstGeom>
          <a:ln w="101600">
            <a:solidFill>
              <a:schemeClr val="accent5">
                <a:hueOff val="-82419"/>
                <a:satOff val="-9513"/>
                <a:lumOff val="-16343"/>
              </a:schemeClr>
            </a:solidFill>
            <a:miter lim="400000"/>
            <a:tailEnd type="triangle"/>
          </a:ln>
        </p:spPr>
        <p:txBody>
          <a:bodyPr lIns="50800" tIns="50800" rIns="50800" bIns="50800" anchor="ctr"/>
          <a:lstStyle/>
          <a:p>
            <a:pPr/>
          </a:p>
        </p:txBody>
      </p:sp>
      <p:sp>
        <p:nvSpPr>
          <p:cNvPr id="183" name="VT impulse direction"/>
          <p:cNvSpPr txBox="1"/>
          <p:nvPr/>
        </p:nvSpPr>
        <p:spPr>
          <a:xfrm>
            <a:off x="17508072" y="9263650"/>
            <a:ext cx="3700070" cy="5354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900">
                <a:solidFill>
                  <a:schemeClr val="accent5">
                    <a:hueOff val="-82419"/>
                    <a:satOff val="-9513"/>
                    <a:lumOff val="-16343"/>
                  </a:schemeClr>
                </a:solidFill>
              </a:defRPr>
            </a:lvl1pPr>
          </a:lstStyle>
          <a:p>
            <a:pPr/>
            <a:r>
              <a:t>VT impulse direction</a:t>
            </a:r>
          </a:p>
        </p:txBody>
      </p:sp>
      <p:sp>
        <p:nvSpPr>
          <p:cNvPr id="184" name="Line"/>
          <p:cNvSpPr/>
          <p:nvPr/>
        </p:nvSpPr>
        <p:spPr>
          <a:xfrm>
            <a:off x="18338885" y="2488147"/>
            <a:ext cx="2078933" cy="2442825"/>
          </a:xfrm>
          <a:prstGeom prst="line">
            <a:avLst/>
          </a:prstGeom>
          <a:ln w="101600">
            <a:solidFill>
              <a:schemeClr val="accent3"/>
            </a:solidFill>
            <a:miter lim="400000"/>
            <a:tailEnd type="triangle"/>
          </a:ln>
        </p:spPr>
        <p:txBody>
          <a:bodyPr lIns="50800" tIns="50800" rIns="50800" bIns="50800" anchor="ctr"/>
          <a:lstStyle/>
          <a:p>
            <a:pPr/>
          </a:p>
        </p:txBody>
      </p:sp>
      <p:sp>
        <p:nvSpPr>
          <p:cNvPr id="185" name="Normal impulse direction"/>
          <p:cNvSpPr txBox="1"/>
          <p:nvPr/>
        </p:nvSpPr>
        <p:spPr>
          <a:xfrm>
            <a:off x="17095944" y="9812634"/>
            <a:ext cx="4524325" cy="5354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900">
                <a:solidFill>
                  <a:schemeClr val="accent3"/>
                </a:solidFill>
              </a:defRPr>
            </a:lvl1pPr>
          </a:lstStyle>
          <a:p>
            <a:pPr/>
            <a:r>
              <a:t>Normal impulse direction</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Ventricular Tachycardia"/>
          <p:cNvSpPr txBox="1"/>
          <p:nvPr>
            <p:ph type="title"/>
          </p:nvPr>
        </p:nvSpPr>
        <p:spPr>
          <a:prstGeom prst="rect">
            <a:avLst/>
          </a:prstGeom>
        </p:spPr>
        <p:txBody>
          <a:bodyPr/>
          <a:lstStyle/>
          <a:p>
            <a:pPr/>
            <a:r>
              <a:t>Ventricular Tachycardia</a:t>
            </a:r>
          </a:p>
        </p:txBody>
      </p:sp>
      <p:sp>
        <p:nvSpPr>
          <p:cNvPr id="189" name="Identification - Mimic RBBB"/>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Identification - Mimic RBBB</a:t>
            </a:r>
          </a:p>
        </p:txBody>
      </p:sp>
      <p:sp>
        <p:nvSpPr>
          <p:cNvPr id="190" name="When viewing V1 utilize the tip below to make the determination between VT vs accelerated rhythm with RBBB. *remember the basic criteria must be met as well*"/>
          <p:cNvSpPr txBox="1"/>
          <p:nvPr>
            <p:ph type="body" sz="quarter" idx="1"/>
          </p:nvPr>
        </p:nvSpPr>
        <p:spPr>
          <a:xfrm>
            <a:off x="1000103" y="3467506"/>
            <a:ext cx="21971001" cy="1907702"/>
          </a:xfrm>
          <a:prstGeom prst="rect">
            <a:avLst/>
          </a:prstGeom>
        </p:spPr>
        <p:txBody>
          <a:bodyPr/>
          <a:lstStyle>
            <a:lvl1pPr defTabSz="718184">
              <a:spcBef>
                <a:spcPts val="1500"/>
              </a:spcBef>
              <a:defRPr spc="-47" sz="4785"/>
            </a:lvl1pPr>
          </a:lstStyle>
          <a:p>
            <a:pPr/>
            <a:r>
              <a:t>When viewing V1 utilize the tip below to make the determination between VT vs accelerated rhythm with RBBB. *remember the basic criteria must be met as well*</a:t>
            </a:r>
          </a:p>
        </p:txBody>
      </p:sp>
      <p:pic>
        <p:nvPicPr>
          <p:cNvPr id="191" name="Image" descr="Image"/>
          <p:cNvPicPr>
            <a:picLocks noChangeAspect="1"/>
          </p:cNvPicPr>
          <p:nvPr/>
        </p:nvPicPr>
        <p:blipFill>
          <a:blip r:embed="rId2">
            <a:extLst/>
          </a:blip>
          <a:stretch>
            <a:fillRect/>
          </a:stretch>
        </p:blipFill>
        <p:spPr>
          <a:xfrm>
            <a:off x="1397751" y="6455114"/>
            <a:ext cx="19995109" cy="4482238"/>
          </a:xfrm>
          <a:prstGeom prst="rect">
            <a:avLst/>
          </a:prstGeom>
          <a:ln w="12700">
            <a:miter lim="400000"/>
          </a:ln>
        </p:spPr>
      </p:pic>
      <p:sp>
        <p:nvSpPr>
          <p:cNvPr id="192" name="Line"/>
          <p:cNvSpPr/>
          <p:nvPr/>
        </p:nvSpPr>
        <p:spPr>
          <a:xfrm flipH="1">
            <a:off x="17890751" y="4947495"/>
            <a:ext cx="1885404" cy="2595112"/>
          </a:xfrm>
          <a:prstGeom prst="line">
            <a:avLst/>
          </a:prstGeom>
          <a:ln w="101600">
            <a:solidFill>
              <a:schemeClr val="accent5">
                <a:hueOff val="-82419"/>
                <a:satOff val="-9513"/>
                <a:lumOff val="-16343"/>
              </a:schemeClr>
            </a:solidFill>
            <a:miter lim="400000"/>
            <a:tailEnd type="triangle"/>
          </a:ln>
        </p:spPr>
        <p:txBody>
          <a:bodyPr lIns="50800" tIns="50800" rIns="50800" bIns="50800" anchor="ctr"/>
          <a:lstStyle/>
          <a:p>
            <a:pP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Ventricular Tachycardia"/>
          <p:cNvSpPr txBox="1"/>
          <p:nvPr>
            <p:ph type="title"/>
          </p:nvPr>
        </p:nvSpPr>
        <p:spPr>
          <a:prstGeom prst="rect">
            <a:avLst/>
          </a:prstGeom>
        </p:spPr>
        <p:txBody>
          <a:bodyPr/>
          <a:lstStyle/>
          <a:p>
            <a:pPr/>
            <a:r>
              <a:t>Ventricular Tachycardia</a:t>
            </a:r>
          </a:p>
        </p:txBody>
      </p:sp>
      <p:sp>
        <p:nvSpPr>
          <p:cNvPr id="195" name="Identification - LBBB"/>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Identification - LBBB</a:t>
            </a:r>
          </a:p>
        </p:txBody>
      </p:sp>
      <p:sp>
        <p:nvSpPr>
          <p:cNvPr id="196" name="When viewing V1 this is the general appearance of VT LBBB."/>
          <p:cNvSpPr txBox="1"/>
          <p:nvPr>
            <p:ph type="body" sz="quarter" idx="1"/>
          </p:nvPr>
        </p:nvSpPr>
        <p:spPr>
          <a:xfrm>
            <a:off x="1000103" y="3467506"/>
            <a:ext cx="21971001" cy="1907702"/>
          </a:xfrm>
          <a:prstGeom prst="rect">
            <a:avLst/>
          </a:prstGeom>
        </p:spPr>
        <p:txBody>
          <a:bodyPr/>
          <a:lstStyle/>
          <a:p>
            <a:pPr/>
            <a:r>
              <a:t>When viewing V1 this is the general appearance of VT LBBB. </a:t>
            </a:r>
          </a:p>
        </p:txBody>
      </p:sp>
      <p:pic>
        <p:nvPicPr>
          <p:cNvPr id="197" name="Image" descr="Image"/>
          <p:cNvPicPr>
            <a:picLocks noChangeAspect="1"/>
          </p:cNvPicPr>
          <p:nvPr/>
        </p:nvPicPr>
        <p:blipFill>
          <a:blip r:embed="rId2">
            <a:extLst/>
          </a:blip>
          <a:stretch>
            <a:fillRect/>
          </a:stretch>
        </p:blipFill>
        <p:spPr>
          <a:xfrm>
            <a:off x="1349656" y="5660035"/>
            <a:ext cx="20501717" cy="4442039"/>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Ventricular Tachycardia"/>
          <p:cNvSpPr txBox="1"/>
          <p:nvPr>
            <p:ph type="title"/>
          </p:nvPr>
        </p:nvSpPr>
        <p:spPr>
          <a:prstGeom prst="rect">
            <a:avLst/>
          </a:prstGeom>
        </p:spPr>
        <p:txBody>
          <a:bodyPr/>
          <a:lstStyle/>
          <a:p>
            <a:pPr/>
            <a:r>
              <a:t>Ventricular Tachycardia</a:t>
            </a:r>
          </a:p>
        </p:txBody>
      </p:sp>
      <p:sp>
        <p:nvSpPr>
          <p:cNvPr id="200" name="Identification - Capture and Fusion Beats"/>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Identification - Capture and Fusion Beats</a:t>
            </a:r>
          </a:p>
        </p:txBody>
      </p:sp>
      <p:sp>
        <p:nvSpPr>
          <p:cNvPr id="201" name="Both capture and fusion beats are diagnostic of VT, these are impulses that managed to override the ventricular impulses. They stand as verification that the primary source of the previous rhythm was ventricular in nature."/>
          <p:cNvSpPr txBox="1"/>
          <p:nvPr>
            <p:ph type="body" sz="quarter" idx="1"/>
          </p:nvPr>
        </p:nvSpPr>
        <p:spPr>
          <a:xfrm>
            <a:off x="1206499" y="3723276"/>
            <a:ext cx="21971001" cy="1924032"/>
          </a:xfrm>
          <a:prstGeom prst="rect">
            <a:avLst/>
          </a:prstGeom>
        </p:spPr>
        <p:txBody>
          <a:bodyPr/>
          <a:lstStyle>
            <a:lvl1pPr defTabSz="602615">
              <a:spcBef>
                <a:spcPts val="1300"/>
              </a:spcBef>
              <a:defRPr spc="-40" sz="4015"/>
            </a:lvl1pPr>
          </a:lstStyle>
          <a:p>
            <a:pPr/>
            <a:r>
              <a:t>Both capture and fusion beats are diagnostic of VT, these are impulses that managed to override the ventricular impulses. They stand as verification that the primary source of the previous rhythm was ventricular in nature. </a:t>
            </a:r>
          </a:p>
        </p:txBody>
      </p:sp>
      <p:pic>
        <p:nvPicPr>
          <p:cNvPr id="202" name="Image" descr="Image"/>
          <p:cNvPicPr>
            <a:picLocks noChangeAspect="1"/>
          </p:cNvPicPr>
          <p:nvPr/>
        </p:nvPicPr>
        <p:blipFill>
          <a:blip r:embed="rId2">
            <a:extLst/>
          </a:blip>
          <a:stretch>
            <a:fillRect/>
          </a:stretch>
        </p:blipFill>
        <p:spPr>
          <a:xfrm>
            <a:off x="1102232" y="5854249"/>
            <a:ext cx="8953501" cy="7442201"/>
          </a:xfrm>
          <a:prstGeom prst="rect">
            <a:avLst/>
          </a:prstGeom>
          <a:ln w="12700">
            <a:miter lim="400000"/>
          </a:ln>
        </p:spPr>
      </p:pic>
      <p:pic>
        <p:nvPicPr>
          <p:cNvPr id="203" name="Image" descr="Image"/>
          <p:cNvPicPr>
            <a:picLocks noChangeAspect="1"/>
          </p:cNvPicPr>
          <p:nvPr/>
        </p:nvPicPr>
        <p:blipFill>
          <a:blip r:embed="rId3">
            <a:extLst/>
          </a:blip>
          <a:stretch>
            <a:fillRect/>
          </a:stretch>
        </p:blipFill>
        <p:spPr>
          <a:xfrm>
            <a:off x="11132246" y="7544509"/>
            <a:ext cx="11132583" cy="387785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30_BasicColor">
  <a:themeElements>
    <a:clrScheme name="30_BasicColor">
      <a:dk1>
        <a:srgbClr val="5E5E5E"/>
      </a:dk1>
      <a:lt1>
        <a:srgbClr val="003462"/>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30_BasicColor">
  <a:themeElements>
    <a:clrScheme name="30_BasicColor">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