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60" d="100"/>
          <a:sy n="60" d="100"/>
        </p:scale>
        <p:origin x="102"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4AD24-B415-49A5-AC03-DB904C7F05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43AE3A-A89E-4253-9F96-8DA0F3F1A9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73C664-0189-4868-938F-E94C2CE3BD42}"/>
              </a:ext>
            </a:extLst>
          </p:cNvPr>
          <p:cNvSpPr>
            <a:spLocks noGrp="1"/>
          </p:cNvSpPr>
          <p:nvPr>
            <p:ph type="dt" sz="half" idx="10"/>
          </p:nvPr>
        </p:nvSpPr>
        <p:spPr/>
        <p:txBody>
          <a:bodyPr/>
          <a:lstStyle/>
          <a:p>
            <a:fld id="{78471BE4-A67A-406D-BBDC-811F8F9D7597}" type="datetimeFigureOut">
              <a:rPr lang="en-US" smtClean="0"/>
              <a:t>5/2/2024</a:t>
            </a:fld>
            <a:endParaRPr lang="en-US"/>
          </a:p>
        </p:txBody>
      </p:sp>
      <p:sp>
        <p:nvSpPr>
          <p:cNvPr id="5" name="Footer Placeholder 4">
            <a:extLst>
              <a:ext uri="{FF2B5EF4-FFF2-40B4-BE49-F238E27FC236}">
                <a16:creationId xmlns:a16="http://schemas.microsoft.com/office/drawing/2014/main" id="{52256958-004C-47EA-A6B1-C3CA16AE7B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EEC022-B60B-485A-A6A3-A3A6890E3677}"/>
              </a:ext>
            </a:extLst>
          </p:cNvPr>
          <p:cNvSpPr>
            <a:spLocks noGrp="1"/>
          </p:cNvSpPr>
          <p:nvPr>
            <p:ph type="sldNum" sz="quarter" idx="12"/>
          </p:nvPr>
        </p:nvSpPr>
        <p:spPr/>
        <p:txBody>
          <a:bodyPr/>
          <a:lstStyle/>
          <a:p>
            <a:fld id="{9F915036-AAF6-4626-8135-6E0C47617BAD}" type="slidenum">
              <a:rPr lang="en-US" smtClean="0"/>
              <a:t>‹#›</a:t>
            </a:fld>
            <a:endParaRPr lang="en-US"/>
          </a:p>
        </p:txBody>
      </p:sp>
    </p:spTree>
    <p:extLst>
      <p:ext uri="{BB962C8B-B14F-4D97-AF65-F5344CB8AC3E}">
        <p14:creationId xmlns:p14="http://schemas.microsoft.com/office/powerpoint/2010/main" val="184005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D65F1-EB16-4345-A3EE-D457ABC0AA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43F42B-9696-4AD4-B34E-BD3915B639E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147EA1-3542-448D-9B24-9E85D9C01EF1}"/>
              </a:ext>
            </a:extLst>
          </p:cNvPr>
          <p:cNvSpPr>
            <a:spLocks noGrp="1"/>
          </p:cNvSpPr>
          <p:nvPr>
            <p:ph type="dt" sz="half" idx="10"/>
          </p:nvPr>
        </p:nvSpPr>
        <p:spPr/>
        <p:txBody>
          <a:bodyPr/>
          <a:lstStyle/>
          <a:p>
            <a:fld id="{78471BE4-A67A-406D-BBDC-811F8F9D7597}" type="datetimeFigureOut">
              <a:rPr lang="en-US" smtClean="0"/>
              <a:t>5/2/2024</a:t>
            </a:fld>
            <a:endParaRPr lang="en-US"/>
          </a:p>
        </p:txBody>
      </p:sp>
      <p:sp>
        <p:nvSpPr>
          <p:cNvPr id="5" name="Footer Placeholder 4">
            <a:extLst>
              <a:ext uri="{FF2B5EF4-FFF2-40B4-BE49-F238E27FC236}">
                <a16:creationId xmlns:a16="http://schemas.microsoft.com/office/drawing/2014/main" id="{F7D39504-6D9A-4B0B-A035-748935BFE0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25D463-5BCE-4FA6-A25C-D9DA147C337D}"/>
              </a:ext>
            </a:extLst>
          </p:cNvPr>
          <p:cNvSpPr>
            <a:spLocks noGrp="1"/>
          </p:cNvSpPr>
          <p:nvPr>
            <p:ph type="sldNum" sz="quarter" idx="12"/>
          </p:nvPr>
        </p:nvSpPr>
        <p:spPr/>
        <p:txBody>
          <a:bodyPr/>
          <a:lstStyle/>
          <a:p>
            <a:fld id="{9F915036-AAF6-4626-8135-6E0C47617BAD}" type="slidenum">
              <a:rPr lang="en-US" smtClean="0"/>
              <a:t>‹#›</a:t>
            </a:fld>
            <a:endParaRPr lang="en-US"/>
          </a:p>
        </p:txBody>
      </p:sp>
    </p:spTree>
    <p:extLst>
      <p:ext uri="{BB962C8B-B14F-4D97-AF65-F5344CB8AC3E}">
        <p14:creationId xmlns:p14="http://schemas.microsoft.com/office/powerpoint/2010/main" val="1655637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5334C1-3EAD-482F-83C6-7318282EEB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71F965-4370-4141-B56F-D687164A9A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0CC70E-4DFD-4F79-8614-9CACB8438997}"/>
              </a:ext>
            </a:extLst>
          </p:cNvPr>
          <p:cNvSpPr>
            <a:spLocks noGrp="1"/>
          </p:cNvSpPr>
          <p:nvPr>
            <p:ph type="dt" sz="half" idx="10"/>
          </p:nvPr>
        </p:nvSpPr>
        <p:spPr/>
        <p:txBody>
          <a:bodyPr/>
          <a:lstStyle/>
          <a:p>
            <a:fld id="{78471BE4-A67A-406D-BBDC-811F8F9D7597}" type="datetimeFigureOut">
              <a:rPr lang="en-US" smtClean="0"/>
              <a:t>5/2/2024</a:t>
            </a:fld>
            <a:endParaRPr lang="en-US"/>
          </a:p>
        </p:txBody>
      </p:sp>
      <p:sp>
        <p:nvSpPr>
          <p:cNvPr id="5" name="Footer Placeholder 4">
            <a:extLst>
              <a:ext uri="{FF2B5EF4-FFF2-40B4-BE49-F238E27FC236}">
                <a16:creationId xmlns:a16="http://schemas.microsoft.com/office/drawing/2014/main" id="{FB9889AF-2B14-4E5B-AF4A-C7C42E721E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3D2393-3A25-4776-AF29-E22EED47B7E3}"/>
              </a:ext>
            </a:extLst>
          </p:cNvPr>
          <p:cNvSpPr>
            <a:spLocks noGrp="1"/>
          </p:cNvSpPr>
          <p:nvPr>
            <p:ph type="sldNum" sz="quarter" idx="12"/>
          </p:nvPr>
        </p:nvSpPr>
        <p:spPr/>
        <p:txBody>
          <a:bodyPr/>
          <a:lstStyle/>
          <a:p>
            <a:fld id="{9F915036-AAF6-4626-8135-6E0C47617BAD}" type="slidenum">
              <a:rPr lang="en-US" smtClean="0"/>
              <a:t>‹#›</a:t>
            </a:fld>
            <a:endParaRPr lang="en-US"/>
          </a:p>
        </p:txBody>
      </p:sp>
    </p:spTree>
    <p:extLst>
      <p:ext uri="{BB962C8B-B14F-4D97-AF65-F5344CB8AC3E}">
        <p14:creationId xmlns:p14="http://schemas.microsoft.com/office/powerpoint/2010/main" val="3186122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276B1-99FC-43E3-A52A-CC1080C6C4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E60B1D-7308-44FC-9839-3CD1CFA759D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26C8CF-5F6A-478D-8EFD-B211C8C5435B}"/>
              </a:ext>
            </a:extLst>
          </p:cNvPr>
          <p:cNvSpPr>
            <a:spLocks noGrp="1"/>
          </p:cNvSpPr>
          <p:nvPr>
            <p:ph type="dt" sz="half" idx="10"/>
          </p:nvPr>
        </p:nvSpPr>
        <p:spPr/>
        <p:txBody>
          <a:bodyPr/>
          <a:lstStyle/>
          <a:p>
            <a:fld id="{78471BE4-A67A-406D-BBDC-811F8F9D7597}" type="datetimeFigureOut">
              <a:rPr lang="en-US" smtClean="0"/>
              <a:t>5/2/2024</a:t>
            </a:fld>
            <a:endParaRPr lang="en-US"/>
          </a:p>
        </p:txBody>
      </p:sp>
      <p:sp>
        <p:nvSpPr>
          <p:cNvPr id="5" name="Footer Placeholder 4">
            <a:extLst>
              <a:ext uri="{FF2B5EF4-FFF2-40B4-BE49-F238E27FC236}">
                <a16:creationId xmlns:a16="http://schemas.microsoft.com/office/drawing/2014/main" id="{12EA3908-24A9-4871-81D5-C9BCB0D93A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784186-EE43-4952-BD6E-26350EF73FA7}"/>
              </a:ext>
            </a:extLst>
          </p:cNvPr>
          <p:cNvSpPr>
            <a:spLocks noGrp="1"/>
          </p:cNvSpPr>
          <p:nvPr>
            <p:ph type="sldNum" sz="quarter" idx="12"/>
          </p:nvPr>
        </p:nvSpPr>
        <p:spPr/>
        <p:txBody>
          <a:bodyPr/>
          <a:lstStyle/>
          <a:p>
            <a:fld id="{9F915036-AAF6-4626-8135-6E0C47617BAD}" type="slidenum">
              <a:rPr lang="en-US" smtClean="0"/>
              <a:t>‹#›</a:t>
            </a:fld>
            <a:endParaRPr lang="en-US"/>
          </a:p>
        </p:txBody>
      </p:sp>
    </p:spTree>
    <p:extLst>
      <p:ext uri="{BB962C8B-B14F-4D97-AF65-F5344CB8AC3E}">
        <p14:creationId xmlns:p14="http://schemas.microsoft.com/office/powerpoint/2010/main" val="1785245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9BA28-25B2-49C7-896D-BA040FA5BE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91DF99-1B3A-4491-B2F8-83B2A93CF3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D43D4BA-C03E-4D9B-8BDD-34D3EB1CA749}"/>
              </a:ext>
            </a:extLst>
          </p:cNvPr>
          <p:cNvSpPr>
            <a:spLocks noGrp="1"/>
          </p:cNvSpPr>
          <p:nvPr>
            <p:ph type="dt" sz="half" idx="10"/>
          </p:nvPr>
        </p:nvSpPr>
        <p:spPr/>
        <p:txBody>
          <a:bodyPr/>
          <a:lstStyle/>
          <a:p>
            <a:fld id="{78471BE4-A67A-406D-BBDC-811F8F9D7597}" type="datetimeFigureOut">
              <a:rPr lang="en-US" smtClean="0"/>
              <a:t>5/2/2024</a:t>
            </a:fld>
            <a:endParaRPr lang="en-US"/>
          </a:p>
        </p:txBody>
      </p:sp>
      <p:sp>
        <p:nvSpPr>
          <p:cNvPr id="5" name="Footer Placeholder 4">
            <a:extLst>
              <a:ext uri="{FF2B5EF4-FFF2-40B4-BE49-F238E27FC236}">
                <a16:creationId xmlns:a16="http://schemas.microsoft.com/office/drawing/2014/main" id="{3413418E-1A26-4484-8E29-792200E470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B3E2BC-36A0-4B88-8807-61339E39740F}"/>
              </a:ext>
            </a:extLst>
          </p:cNvPr>
          <p:cNvSpPr>
            <a:spLocks noGrp="1"/>
          </p:cNvSpPr>
          <p:nvPr>
            <p:ph type="sldNum" sz="quarter" idx="12"/>
          </p:nvPr>
        </p:nvSpPr>
        <p:spPr/>
        <p:txBody>
          <a:bodyPr/>
          <a:lstStyle/>
          <a:p>
            <a:fld id="{9F915036-AAF6-4626-8135-6E0C47617BAD}" type="slidenum">
              <a:rPr lang="en-US" smtClean="0"/>
              <a:t>‹#›</a:t>
            </a:fld>
            <a:endParaRPr lang="en-US"/>
          </a:p>
        </p:txBody>
      </p:sp>
    </p:spTree>
    <p:extLst>
      <p:ext uri="{BB962C8B-B14F-4D97-AF65-F5344CB8AC3E}">
        <p14:creationId xmlns:p14="http://schemas.microsoft.com/office/powerpoint/2010/main" val="2667328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A62D-81B3-4077-AD13-CEC24E2204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DE5D59-DF6B-47C7-AE5C-1A8ECDAC84F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B4FC92-D821-4CB4-A599-963CE32E497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8C3713-12CF-4B63-86F4-05878129D273}"/>
              </a:ext>
            </a:extLst>
          </p:cNvPr>
          <p:cNvSpPr>
            <a:spLocks noGrp="1"/>
          </p:cNvSpPr>
          <p:nvPr>
            <p:ph type="dt" sz="half" idx="10"/>
          </p:nvPr>
        </p:nvSpPr>
        <p:spPr/>
        <p:txBody>
          <a:bodyPr/>
          <a:lstStyle/>
          <a:p>
            <a:fld id="{78471BE4-A67A-406D-BBDC-811F8F9D7597}" type="datetimeFigureOut">
              <a:rPr lang="en-US" smtClean="0"/>
              <a:t>5/2/2024</a:t>
            </a:fld>
            <a:endParaRPr lang="en-US"/>
          </a:p>
        </p:txBody>
      </p:sp>
      <p:sp>
        <p:nvSpPr>
          <p:cNvPr id="6" name="Footer Placeholder 5">
            <a:extLst>
              <a:ext uri="{FF2B5EF4-FFF2-40B4-BE49-F238E27FC236}">
                <a16:creationId xmlns:a16="http://schemas.microsoft.com/office/drawing/2014/main" id="{A5933D14-3EFB-4D8E-A28F-94B054BBB6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C7566B-DF7C-46B5-821C-51B14836B32A}"/>
              </a:ext>
            </a:extLst>
          </p:cNvPr>
          <p:cNvSpPr>
            <a:spLocks noGrp="1"/>
          </p:cNvSpPr>
          <p:nvPr>
            <p:ph type="sldNum" sz="quarter" idx="12"/>
          </p:nvPr>
        </p:nvSpPr>
        <p:spPr/>
        <p:txBody>
          <a:bodyPr/>
          <a:lstStyle/>
          <a:p>
            <a:fld id="{9F915036-AAF6-4626-8135-6E0C47617BAD}" type="slidenum">
              <a:rPr lang="en-US" smtClean="0"/>
              <a:t>‹#›</a:t>
            </a:fld>
            <a:endParaRPr lang="en-US"/>
          </a:p>
        </p:txBody>
      </p:sp>
    </p:spTree>
    <p:extLst>
      <p:ext uri="{BB962C8B-B14F-4D97-AF65-F5344CB8AC3E}">
        <p14:creationId xmlns:p14="http://schemas.microsoft.com/office/powerpoint/2010/main" val="1294926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CF7CD-26CB-47A3-BACB-824326FBE5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26639A-7E68-49E4-94B1-03A934F28D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3BC93E0-9C11-4AE9-9709-D99BD8EC038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DE1AB2-A962-40A4-B02C-80460906FF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6B0509-DCB7-4C6A-8C05-83A87FD97E5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D71AD3-0114-4D6C-B5FF-B818821E6C4C}"/>
              </a:ext>
            </a:extLst>
          </p:cNvPr>
          <p:cNvSpPr>
            <a:spLocks noGrp="1"/>
          </p:cNvSpPr>
          <p:nvPr>
            <p:ph type="dt" sz="half" idx="10"/>
          </p:nvPr>
        </p:nvSpPr>
        <p:spPr/>
        <p:txBody>
          <a:bodyPr/>
          <a:lstStyle/>
          <a:p>
            <a:fld id="{78471BE4-A67A-406D-BBDC-811F8F9D7597}" type="datetimeFigureOut">
              <a:rPr lang="en-US" smtClean="0"/>
              <a:t>5/2/2024</a:t>
            </a:fld>
            <a:endParaRPr lang="en-US"/>
          </a:p>
        </p:txBody>
      </p:sp>
      <p:sp>
        <p:nvSpPr>
          <p:cNvPr id="8" name="Footer Placeholder 7">
            <a:extLst>
              <a:ext uri="{FF2B5EF4-FFF2-40B4-BE49-F238E27FC236}">
                <a16:creationId xmlns:a16="http://schemas.microsoft.com/office/drawing/2014/main" id="{D88B47C1-CE72-4BE2-8EB1-C3F1950D28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603765-A8A7-48F5-82AB-40CEE2F716BD}"/>
              </a:ext>
            </a:extLst>
          </p:cNvPr>
          <p:cNvSpPr>
            <a:spLocks noGrp="1"/>
          </p:cNvSpPr>
          <p:nvPr>
            <p:ph type="sldNum" sz="quarter" idx="12"/>
          </p:nvPr>
        </p:nvSpPr>
        <p:spPr/>
        <p:txBody>
          <a:bodyPr/>
          <a:lstStyle/>
          <a:p>
            <a:fld id="{9F915036-AAF6-4626-8135-6E0C47617BAD}" type="slidenum">
              <a:rPr lang="en-US" smtClean="0"/>
              <a:t>‹#›</a:t>
            </a:fld>
            <a:endParaRPr lang="en-US"/>
          </a:p>
        </p:txBody>
      </p:sp>
    </p:spTree>
    <p:extLst>
      <p:ext uri="{BB962C8B-B14F-4D97-AF65-F5344CB8AC3E}">
        <p14:creationId xmlns:p14="http://schemas.microsoft.com/office/powerpoint/2010/main" val="1361405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EB90E-F8B0-40F1-9446-173661DD8B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FDFD01-CCFC-4F12-AE40-0CD85D648D37}"/>
              </a:ext>
            </a:extLst>
          </p:cNvPr>
          <p:cNvSpPr>
            <a:spLocks noGrp="1"/>
          </p:cNvSpPr>
          <p:nvPr>
            <p:ph type="dt" sz="half" idx="10"/>
          </p:nvPr>
        </p:nvSpPr>
        <p:spPr/>
        <p:txBody>
          <a:bodyPr/>
          <a:lstStyle/>
          <a:p>
            <a:fld id="{78471BE4-A67A-406D-BBDC-811F8F9D7597}" type="datetimeFigureOut">
              <a:rPr lang="en-US" smtClean="0"/>
              <a:t>5/2/2024</a:t>
            </a:fld>
            <a:endParaRPr lang="en-US"/>
          </a:p>
        </p:txBody>
      </p:sp>
      <p:sp>
        <p:nvSpPr>
          <p:cNvPr id="4" name="Footer Placeholder 3">
            <a:extLst>
              <a:ext uri="{FF2B5EF4-FFF2-40B4-BE49-F238E27FC236}">
                <a16:creationId xmlns:a16="http://schemas.microsoft.com/office/drawing/2014/main" id="{BB244377-EB0B-4B1E-80F9-7ED742576F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C3321F-F163-45AB-B3A4-D5ADF7E3064C}"/>
              </a:ext>
            </a:extLst>
          </p:cNvPr>
          <p:cNvSpPr>
            <a:spLocks noGrp="1"/>
          </p:cNvSpPr>
          <p:nvPr>
            <p:ph type="sldNum" sz="quarter" idx="12"/>
          </p:nvPr>
        </p:nvSpPr>
        <p:spPr/>
        <p:txBody>
          <a:bodyPr/>
          <a:lstStyle/>
          <a:p>
            <a:fld id="{9F915036-AAF6-4626-8135-6E0C47617BAD}" type="slidenum">
              <a:rPr lang="en-US" smtClean="0"/>
              <a:t>‹#›</a:t>
            </a:fld>
            <a:endParaRPr lang="en-US"/>
          </a:p>
        </p:txBody>
      </p:sp>
    </p:spTree>
    <p:extLst>
      <p:ext uri="{BB962C8B-B14F-4D97-AF65-F5344CB8AC3E}">
        <p14:creationId xmlns:p14="http://schemas.microsoft.com/office/powerpoint/2010/main" val="3790246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C5BE35-A4D1-4552-B8E1-3BB4CF91FA82}"/>
              </a:ext>
            </a:extLst>
          </p:cNvPr>
          <p:cNvSpPr>
            <a:spLocks noGrp="1"/>
          </p:cNvSpPr>
          <p:nvPr>
            <p:ph type="dt" sz="half" idx="10"/>
          </p:nvPr>
        </p:nvSpPr>
        <p:spPr/>
        <p:txBody>
          <a:bodyPr/>
          <a:lstStyle/>
          <a:p>
            <a:fld id="{78471BE4-A67A-406D-BBDC-811F8F9D7597}" type="datetimeFigureOut">
              <a:rPr lang="en-US" smtClean="0"/>
              <a:t>5/2/2024</a:t>
            </a:fld>
            <a:endParaRPr lang="en-US"/>
          </a:p>
        </p:txBody>
      </p:sp>
      <p:sp>
        <p:nvSpPr>
          <p:cNvPr id="3" name="Footer Placeholder 2">
            <a:extLst>
              <a:ext uri="{FF2B5EF4-FFF2-40B4-BE49-F238E27FC236}">
                <a16:creationId xmlns:a16="http://schemas.microsoft.com/office/drawing/2014/main" id="{F0B06041-FCCF-4A6F-AC44-6239D6F498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488BDA-401A-4862-972D-0495E467D86E}"/>
              </a:ext>
            </a:extLst>
          </p:cNvPr>
          <p:cNvSpPr>
            <a:spLocks noGrp="1"/>
          </p:cNvSpPr>
          <p:nvPr>
            <p:ph type="sldNum" sz="quarter" idx="12"/>
          </p:nvPr>
        </p:nvSpPr>
        <p:spPr/>
        <p:txBody>
          <a:bodyPr/>
          <a:lstStyle/>
          <a:p>
            <a:fld id="{9F915036-AAF6-4626-8135-6E0C47617BAD}" type="slidenum">
              <a:rPr lang="en-US" smtClean="0"/>
              <a:t>‹#›</a:t>
            </a:fld>
            <a:endParaRPr lang="en-US"/>
          </a:p>
        </p:txBody>
      </p:sp>
    </p:spTree>
    <p:extLst>
      <p:ext uri="{BB962C8B-B14F-4D97-AF65-F5344CB8AC3E}">
        <p14:creationId xmlns:p14="http://schemas.microsoft.com/office/powerpoint/2010/main" val="2765588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8865B-051D-42DE-9351-B2411C2E03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35731F-3B75-4C59-AE46-0289A089AA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96360A-6C4E-4941-9542-46473C5753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16CFAC7-8B69-4B83-8988-C42BB4123EDD}"/>
              </a:ext>
            </a:extLst>
          </p:cNvPr>
          <p:cNvSpPr>
            <a:spLocks noGrp="1"/>
          </p:cNvSpPr>
          <p:nvPr>
            <p:ph type="dt" sz="half" idx="10"/>
          </p:nvPr>
        </p:nvSpPr>
        <p:spPr/>
        <p:txBody>
          <a:bodyPr/>
          <a:lstStyle/>
          <a:p>
            <a:fld id="{78471BE4-A67A-406D-BBDC-811F8F9D7597}" type="datetimeFigureOut">
              <a:rPr lang="en-US" smtClean="0"/>
              <a:t>5/2/2024</a:t>
            </a:fld>
            <a:endParaRPr lang="en-US"/>
          </a:p>
        </p:txBody>
      </p:sp>
      <p:sp>
        <p:nvSpPr>
          <p:cNvPr id="6" name="Footer Placeholder 5">
            <a:extLst>
              <a:ext uri="{FF2B5EF4-FFF2-40B4-BE49-F238E27FC236}">
                <a16:creationId xmlns:a16="http://schemas.microsoft.com/office/drawing/2014/main" id="{4615F5C7-DA9F-4138-B3BC-DB89C0177C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4211AA-E6EF-4248-B4E5-74AC9BBB21A7}"/>
              </a:ext>
            </a:extLst>
          </p:cNvPr>
          <p:cNvSpPr>
            <a:spLocks noGrp="1"/>
          </p:cNvSpPr>
          <p:nvPr>
            <p:ph type="sldNum" sz="quarter" idx="12"/>
          </p:nvPr>
        </p:nvSpPr>
        <p:spPr/>
        <p:txBody>
          <a:bodyPr/>
          <a:lstStyle/>
          <a:p>
            <a:fld id="{9F915036-AAF6-4626-8135-6E0C47617BAD}" type="slidenum">
              <a:rPr lang="en-US" smtClean="0"/>
              <a:t>‹#›</a:t>
            </a:fld>
            <a:endParaRPr lang="en-US"/>
          </a:p>
        </p:txBody>
      </p:sp>
    </p:spTree>
    <p:extLst>
      <p:ext uri="{BB962C8B-B14F-4D97-AF65-F5344CB8AC3E}">
        <p14:creationId xmlns:p14="http://schemas.microsoft.com/office/powerpoint/2010/main" val="2973187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4562-E451-4687-98A4-3A49746224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A1B584-071C-4376-91C6-A048534837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110071-FDAC-4AAC-A429-A26CB086AB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3D78D7-C3E6-4D58-BB12-2313D9CAE195}"/>
              </a:ext>
            </a:extLst>
          </p:cNvPr>
          <p:cNvSpPr>
            <a:spLocks noGrp="1"/>
          </p:cNvSpPr>
          <p:nvPr>
            <p:ph type="dt" sz="half" idx="10"/>
          </p:nvPr>
        </p:nvSpPr>
        <p:spPr/>
        <p:txBody>
          <a:bodyPr/>
          <a:lstStyle/>
          <a:p>
            <a:fld id="{78471BE4-A67A-406D-BBDC-811F8F9D7597}" type="datetimeFigureOut">
              <a:rPr lang="en-US" smtClean="0"/>
              <a:t>5/2/2024</a:t>
            </a:fld>
            <a:endParaRPr lang="en-US"/>
          </a:p>
        </p:txBody>
      </p:sp>
      <p:sp>
        <p:nvSpPr>
          <p:cNvPr id="6" name="Footer Placeholder 5">
            <a:extLst>
              <a:ext uri="{FF2B5EF4-FFF2-40B4-BE49-F238E27FC236}">
                <a16:creationId xmlns:a16="http://schemas.microsoft.com/office/drawing/2014/main" id="{C5DA5754-5F07-45F1-BF63-7A858B5936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23363D-BB9F-4064-8F9B-922B3E1EDF74}"/>
              </a:ext>
            </a:extLst>
          </p:cNvPr>
          <p:cNvSpPr>
            <a:spLocks noGrp="1"/>
          </p:cNvSpPr>
          <p:nvPr>
            <p:ph type="sldNum" sz="quarter" idx="12"/>
          </p:nvPr>
        </p:nvSpPr>
        <p:spPr/>
        <p:txBody>
          <a:bodyPr/>
          <a:lstStyle/>
          <a:p>
            <a:fld id="{9F915036-AAF6-4626-8135-6E0C47617BAD}" type="slidenum">
              <a:rPr lang="en-US" smtClean="0"/>
              <a:t>‹#›</a:t>
            </a:fld>
            <a:endParaRPr lang="en-US"/>
          </a:p>
        </p:txBody>
      </p:sp>
    </p:spTree>
    <p:extLst>
      <p:ext uri="{BB962C8B-B14F-4D97-AF65-F5344CB8AC3E}">
        <p14:creationId xmlns:p14="http://schemas.microsoft.com/office/powerpoint/2010/main" val="300407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63D7B6-5FB5-42FF-B1A9-6B314C4234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D38446-B933-4F1B-8AF3-52BDF9EFA2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D8CDDF-B805-461C-8236-93978D3010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471BE4-A67A-406D-BBDC-811F8F9D7597}" type="datetimeFigureOut">
              <a:rPr lang="en-US" smtClean="0"/>
              <a:t>5/2/2024</a:t>
            </a:fld>
            <a:endParaRPr lang="en-US"/>
          </a:p>
        </p:txBody>
      </p:sp>
      <p:sp>
        <p:nvSpPr>
          <p:cNvPr id="5" name="Footer Placeholder 4">
            <a:extLst>
              <a:ext uri="{FF2B5EF4-FFF2-40B4-BE49-F238E27FC236}">
                <a16:creationId xmlns:a16="http://schemas.microsoft.com/office/drawing/2014/main" id="{3184B554-02DA-4A53-AB0B-E77D5175E7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345D29-8D7D-4A5E-883A-8B1AE50AD9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915036-AAF6-4626-8135-6E0C47617BAD}" type="slidenum">
              <a:rPr lang="en-US" smtClean="0"/>
              <a:t>‹#›</a:t>
            </a:fld>
            <a:endParaRPr lang="en-US"/>
          </a:p>
        </p:txBody>
      </p:sp>
    </p:spTree>
    <p:extLst>
      <p:ext uri="{BB962C8B-B14F-4D97-AF65-F5344CB8AC3E}">
        <p14:creationId xmlns:p14="http://schemas.microsoft.com/office/powerpoint/2010/main" val="259063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828DA-83B7-4219-A52A-A72473E0D8D7}"/>
              </a:ext>
            </a:extLst>
          </p:cNvPr>
          <p:cNvSpPr>
            <a:spLocks noGrp="1"/>
          </p:cNvSpPr>
          <p:nvPr>
            <p:ph type="ctrTitle"/>
          </p:nvPr>
        </p:nvSpPr>
        <p:spPr/>
        <p:txBody>
          <a:bodyPr/>
          <a:lstStyle/>
          <a:p>
            <a:r>
              <a:rPr lang="en-US" dirty="0"/>
              <a:t>Abnormal Lab Result</a:t>
            </a:r>
            <a:br>
              <a:rPr lang="en-US" dirty="0"/>
            </a:br>
            <a:endParaRPr lang="en-US" dirty="0"/>
          </a:p>
        </p:txBody>
      </p:sp>
      <p:sp>
        <p:nvSpPr>
          <p:cNvPr id="3" name="Subtitle 2">
            <a:extLst>
              <a:ext uri="{FF2B5EF4-FFF2-40B4-BE49-F238E27FC236}">
                <a16:creationId xmlns:a16="http://schemas.microsoft.com/office/drawing/2014/main" id="{C14E2D01-7DD0-4349-A65F-458E2B2B0A04}"/>
              </a:ext>
            </a:extLst>
          </p:cNvPr>
          <p:cNvSpPr>
            <a:spLocks noGrp="1"/>
          </p:cNvSpPr>
          <p:nvPr>
            <p:ph type="subTitle" idx="1"/>
          </p:nvPr>
        </p:nvSpPr>
        <p:spPr/>
        <p:txBody>
          <a:bodyPr>
            <a:normAutofit/>
          </a:bodyPr>
          <a:lstStyle/>
          <a:p>
            <a:r>
              <a:rPr lang="en-US" sz="4400" dirty="0"/>
              <a:t>Elevated D-Dimer</a:t>
            </a:r>
          </a:p>
          <a:p>
            <a:r>
              <a:rPr lang="en-US" sz="2000" dirty="0"/>
              <a:t>By: Melanie Rowland, Erin Keefer</a:t>
            </a:r>
          </a:p>
        </p:txBody>
      </p:sp>
    </p:spTree>
    <p:extLst>
      <p:ext uri="{BB962C8B-B14F-4D97-AF65-F5344CB8AC3E}">
        <p14:creationId xmlns:p14="http://schemas.microsoft.com/office/powerpoint/2010/main" val="3881599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43A4F-AF98-4B79-891D-3C45A60140BA}"/>
              </a:ext>
            </a:extLst>
          </p:cNvPr>
          <p:cNvSpPr>
            <a:spLocks noGrp="1"/>
          </p:cNvSpPr>
          <p:nvPr>
            <p:ph type="title"/>
          </p:nvPr>
        </p:nvSpPr>
        <p:spPr/>
        <p:txBody>
          <a:bodyPr/>
          <a:lstStyle/>
          <a:p>
            <a:r>
              <a:rPr lang="en-US" dirty="0"/>
              <a:t>What is D-Dimer?</a:t>
            </a:r>
          </a:p>
        </p:txBody>
      </p:sp>
      <p:sp>
        <p:nvSpPr>
          <p:cNvPr id="3" name="Content Placeholder 2">
            <a:extLst>
              <a:ext uri="{FF2B5EF4-FFF2-40B4-BE49-F238E27FC236}">
                <a16:creationId xmlns:a16="http://schemas.microsoft.com/office/drawing/2014/main" id="{0816619B-1923-47BB-8B6C-88E13DCDF3F2}"/>
              </a:ext>
            </a:extLst>
          </p:cNvPr>
          <p:cNvSpPr>
            <a:spLocks noGrp="1"/>
          </p:cNvSpPr>
          <p:nvPr>
            <p:ph idx="1"/>
          </p:nvPr>
        </p:nvSpPr>
        <p:spPr/>
        <p:txBody>
          <a:bodyPr/>
          <a:lstStyle/>
          <a:p>
            <a:r>
              <a:rPr lang="en-US" dirty="0"/>
              <a:t>Product of blood clot breakdown, released when a blood clot begins to break down</a:t>
            </a:r>
          </a:p>
          <a:p>
            <a:r>
              <a:rPr lang="en-US" dirty="0"/>
              <a:t>D-Dimer amount can be measured with a blood test</a:t>
            </a:r>
          </a:p>
          <a:p>
            <a:r>
              <a:rPr lang="en-US" dirty="0"/>
              <a:t>Potential life threatening diagnoses include:</a:t>
            </a:r>
          </a:p>
          <a:p>
            <a:pPr lvl="2"/>
            <a:r>
              <a:rPr lang="en-US" dirty="0"/>
              <a:t>Pulmonary embolism (PE)</a:t>
            </a:r>
          </a:p>
          <a:p>
            <a:pPr lvl="2"/>
            <a:r>
              <a:rPr lang="en-US" dirty="0"/>
              <a:t>Deep Vein Thrombosis (DVT)</a:t>
            </a:r>
          </a:p>
          <a:p>
            <a:pPr lvl="2"/>
            <a:r>
              <a:rPr lang="en-US" dirty="0"/>
              <a:t>Disseminated Intravascular Coagulation (DIC)</a:t>
            </a:r>
          </a:p>
          <a:p>
            <a:pPr marL="914400" lvl="2" indent="0">
              <a:buNone/>
            </a:pPr>
            <a:endParaRPr lang="en-US" dirty="0"/>
          </a:p>
          <a:p>
            <a:pPr lvl="2"/>
            <a:endParaRPr lang="en-US" dirty="0"/>
          </a:p>
          <a:p>
            <a:pPr marL="914400" lvl="2" indent="0">
              <a:buNone/>
            </a:pPr>
            <a:endParaRPr lang="en-US" dirty="0"/>
          </a:p>
          <a:p>
            <a:endParaRPr lang="en-US" dirty="0"/>
          </a:p>
        </p:txBody>
      </p:sp>
    </p:spTree>
    <p:extLst>
      <p:ext uri="{BB962C8B-B14F-4D97-AF65-F5344CB8AC3E}">
        <p14:creationId xmlns:p14="http://schemas.microsoft.com/office/powerpoint/2010/main" val="1836264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5EFA2-F598-41B8-8A5E-B881C7196403}"/>
              </a:ext>
            </a:extLst>
          </p:cNvPr>
          <p:cNvSpPr>
            <a:spLocks noGrp="1"/>
          </p:cNvSpPr>
          <p:nvPr>
            <p:ph type="title"/>
          </p:nvPr>
        </p:nvSpPr>
        <p:spPr/>
        <p:txBody>
          <a:bodyPr/>
          <a:lstStyle/>
          <a:p>
            <a:r>
              <a:rPr lang="en-US" dirty="0"/>
              <a:t>D-Dimer Results</a:t>
            </a:r>
          </a:p>
        </p:txBody>
      </p:sp>
      <p:sp>
        <p:nvSpPr>
          <p:cNvPr id="3" name="Content Placeholder 2">
            <a:extLst>
              <a:ext uri="{FF2B5EF4-FFF2-40B4-BE49-F238E27FC236}">
                <a16:creationId xmlns:a16="http://schemas.microsoft.com/office/drawing/2014/main" id="{0FE4162A-212A-4847-A2DC-7333517A466A}"/>
              </a:ext>
            </a:extLst>
          </p:cNvPr>
          <p:cNvSpPr>
            <a:spLocks noGrp="1"/>
          </p:cNvSpPr>
          <p:nvPr>
            <p:ph idx="1"/>
          </p:nvPr>
        </p:nvSpPr>
        <p:spPr/>
        <p:txBody>
          <a:bodyPr/>
          <a:lstStyle/>
          <a:p>
            <a:r>
              <a:rPr lang="en-US" dirty="0"/>
              <a:t>The D-Dimer is a </a:t>
            </a:r>
            <a:r>
              <a:rPr lang="en-US" u="sng" dirty="0"/>
              <a:t>screening</a:t>
            </a:r>
            <a:r>
              <a:rPr lang="en-US" dirty="0"/>
              <a:t> test</a:t>
            </a:r>
          </a:p>
          <a:p>
            <a:r>
              <a:rPr lang="en-US" dirty="0"/>
              <a:t>False positive and negatives can occur</a:t>
            </a:r>
          </a:p>
          <a:p>
            <a:r>
              <a:rPr lang="en-US" dirty="0"/>
              <a:t>Results will vary by specific test, there is not a standardized range</a:t>
            </a:r>
          </a:p>
          <a:p>
            <a:r>
              <a:rPr lang="en-US" dirty="0"/>
              <a:t>The D-Dimer test should only be used in the setting of a </a:t>
            </a:r>
            <a:r>
              <a:rPr lang="en-US" u="sng" dirty="0"/>
              <a:t>low</a:t>
            </a:r>
            <a:r>
              <a:rPr lang="en-US" dirty="0"/>
              <a:t> suspicion of a PE or DVT</a:t>
            </a:r>
          </a:p>
          <a:p>
            <a:r>
              <a:rPr lang="en-US" dirty="0"/>
              <a:t>The D-Dimer test is used in a workup for suspicion of DIC</a:t>
            </a:r>
          </a:p>
        </p:txBody>
      </p:sp>
    </p:spTree>
    <p:extLst>
      <p:ext uri="{BB962C8B-B14F-4D97-AF65-F5344CB8AC3E}">
        <p14:creationId xmlns:p14="http://schemas.microsoft.com/office/powerpoint/2010/main" val="582067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1F52F-E376-442B-B989-4E74DBD62A70}"/>
              </a:ext>
            </a:extLst>
          </p:cNvPr>
          <p:cNvSpPr>
            <a:spLocks noGrp="1"/>
          </p:cNvSpPr>
          <p:nvPr>
            <p:ph type="title"/>
          </p:nvPr>
        </p:nvSpPr>
        <p:spPr/>
        <p:txBody>
          <a:bodyPr/>
          <a:lstStyle/>
          <a:p>
            <a:r>
              <a:rPr lang="en-US" dirty="0"/>
              <a:t>Other conditions causing elevated D-Dimer</a:t>
            </a:r>
          </a:p>
        </p:txBody>
      </p:sp>
      <p:sp>
        <p:nvSpPr>
          <p:cNvPr id="3" name="Content Placeholder 2">
            <a:extLst>
              <a:ext uri="{FF2B5EF4-FFF2-40B4-BE49-F238E27FC236}">
                <a16:creationId xmlns:a16="http://schemas.microsoft.com/office/drawing/2014/main" id="{D7B3A3A5-C5B6-4ECA-A08F-F607020B76C2}"/>
              </a:ext>
            </a:extLst>
          </p:cNvPr>
          <p:cNvSpPr>
            <a:spLocks noGrp="1"/>
          </p:cNvSpPr>
          <p:nvPr>
            <p:ph idx="1"/>
          </p:nvPr>
        </p:nvSpPr>
        <p:spPr/>
        <p:txBody>
          <a:bodyPr/>
          <a:lstStyle/>
          <a:p>
            <a:r>
              <a:rPr lang="en-US" dirty="0"/>
              <a:t>Pregnancy</a:t>
            </a:r>
          </a:p>
          <a:p>
            <a:r>
              <a:rPr lang="en-US" dirty="0"/>
              <a:t>Malignancy</a:t>
            </a:r>
          </a:p>
          <a:p>
            <a:r>
              <a:rPr lang="en-US" dirty="0"/>
              <a:t>Cigarette smoking</a:t>
            </a:r>
          </a:p>
          <a:p>
            <a:r>
              <a:rPr lang="en-US" dirty="0"/>
              <a:t>Trauma</a:t>
            </a:r>
          </a:p>
          <a:p>
            <a:r>
              <a:rPr lang="en-US" dirty="0"/>
              <a:t>Infection</a:t>
            </a:r>
          </a:p>
          <a:p>
            <a:endParaRPr lang="en-US" dirty="0"/>
          </a:p>
        </p:txBody>
      </p:sp>
    </p:spTree>
    <p:extLst>
      <p:ext uri="{BB962C8B-B14F-4D97-AF65-F5344CB8AC3E}">
        <p14:creationId xmlns:p14="http://schemas.microsoft.com/office/powerpoint/2010/main" val="3521041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B2E26-08D9-4D22-B3AA-FA6E795954BF}"/>
              </a:ext>
            </a:extLst>
          </p:cNvPr>
          <p:cNvSpPr>
            <a:spLocks noGrp="1"/>
          </p:cNvSpPr>
          <p:nvPr>
            <p:ph type="title"/>
          </p:nvPr>
        </p:nvSpPr>
        <p:spPr/>
        <p:txBody>
          <a:bodyPr/>
          <a:lstStyle/>
          <a:p>
            <a:r>
              <a:rPr lang="en-US" dirty="0"/>
              <a:t>Other Conditions causing elevated D-Dimer</a:t>
            </a:r>
          </a:p>
        </p:txBody>
      </p:sp>
      <p:sp>
        <p:nvSpPr>
          <p:cNvPr id="3" name="Content Placeholder 2">
            <a:extLst>
              <a:ext uri="{FF2B5EF4-FFF2-40B4-BE49-F238E27FC236}">
                <a16:creationId xmlns:a16="http://schemas.microsoft.com/office/drawing/2014/main" id="{D4924C35-EB6B-480B-9C48-41B8595EB34D}"/>
              </a:ext>
            </a:extLst>
          </p:cNvPr>
          <p:cNvSpPr>
            <a:spLocks noGrp="1"/>
          </p:cNvSpPr>
          <p:nvPr>
            <p:ph idx="1"/>
          </p:nvPr>
        </p:nvSpPr>
        <p:spPr/>
        <p:txBody>
          <a:bodyPr/>
          <a:lstStyle/>
          <a:p>
            <a:r>
              <a:rPr lang="en-US" dirty="0"/>
              <a:t>Older patients</a:t>
            </a:r>
          </a:p>
          <a:p>
            <a:r>
              <a:rPr lang="en-US" dirty="0"/>
              <a:t>Immobilized Patients</a:t>
            </a:r>
          </a:p>
          <a:p>
            <a:r>
              <a:rPr lang="en-US" dirty="0"/>
              <a:t>Autoimmune Disorders</a:t>
            </a:r>
          </a:p>
          <a:p>
            <a:r>
              <a:rPr lang="en-US" dirty="0"/>
              <a:t>Recent Surgery</a:t>
            </a:r>
          </a:p>
        </p:txBody>
      </p:sp>
    </p:spTree>
    <p:extLst>
      <p:ext uri="{BB962C8B-B14F-4D97-AF65-F5344CB8AC3E}">
        <p14:creationId xmlns:p14="http://schemas.microsoft.com/office/powerpoint/2010/main" val="10359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A8FDD-2421-4DA1-BABE-D1DBED25509D}"/>
              </a:ext>
            </a:extLst>
          </p:cNvPr>
          <p:cNvSpPr>
            <a:spLocks noGrp="1"/>
          </p:cNvSpPr>
          <p:nvPr>
            <p:ph type="title"/>
          </p:nvPr>
        </p:nvSpPr>
        <p:spPr/>
        <p:txBody>
          <a:bodyPr/>
          <a:lstStyle/>
          <a:p>
            <a:r>
              <a:rPr lang="en-US" dirty="0"/>
              <a:t> Including a D-Dimer Test for Diagnosis</a:t>
            </a:r>
          </a:p>
        </p:txBody>
      </p:sp>
      <p:sp>
        <p:nvSpPr>
          <p:cNvPr id="3" name="Content Placeholder 2">
            <a:extLst>
              <a:ext uri="{FF2B5EF4-FFF2-40B4-BE49-F238E27FC236}">
                <a16:creationId xmlns:a16="http://schemas.microsoft.com/office/drawing/2014/main" id="{D3BE94AC-68DB-48C8-B0DF-1FBA29FAF143}"/>
              </a:ext>
            </a:extLst>
          </p:cNvPr>
          <p:cNvSpPr>
            <a:spLocks noGrp="1"/>
          </p:cNvSpPr>
          <p:nvPr>
            <p:ph idx="1"/>
          </p:nvPr>
        </p:nvSpPr>
        <p:spPr/>
        <p:txBody>
          <a:bodyPr/>
          <a:lstStyle/>
          <a:p>
            <a:r>
              <a:rPr lang="en-US" dirty="0"/>
              <a:t>Each condition (PE, DVT, DIC) has criteria to consider if a D-Dimer test should be performed</a:t>
            </a:r>
          </a:p>
          <a:p>
            <a:endParaRPr lang="en-US" dirty="0"/>
          </a:p>
          <a:p>
            <a:r>
              <a:rPr lang="en-US" dirty="0"/>
              <a:t>The D-Dimer test must be included with other laboratory tests and scans</a:t>
            </a:r>
          </a:p>
          <a:p>
            <a:endParaRPr lang="en-US" dirty="0"/>
          </a:p>
          <a:p>
            <a:r>
              <a:rPr lang="en-US" dirty="0"/>
              <a:t>D-Dimer test results need to be considered for diagnosis but are not definitive alone for any of the possible diagnoses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24335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55206-A0CF-45E2-BCC2-02B8BCE4EAA7}"/>
              </a:ext>
            </a:extLst>
          </p:cNvPr>
          <p:cNvSpPr>
            <a:spLocks noGrp="1"/>
          </p:cNvSpPr>
          <p:nvPr>
            <p:ph type="title"/>
          </p:nvPr>
        </p:nvSpPr>
        <p:spPr/>
        <p:txBody>
          <a:bodyPr/>
          <a:lstStyle/>
          <a:p>
            <a:r>
              <a:rPr lang="en-US" dirty="0"/>
              <a:t>Considerations for a Differential Diagnosis</a:t>
            </a:r>
          </a:p>
        </p:txBody>
      </p:sp>
      <p:sp>
        <p:nvSpPr>
          <p:cNvPr id="3" name="Content Placeholder 2">
            <a:extLst>
              <a:ext uri="{FF2B5EF4-FFF2-40B4-BE49-F238E27FC236}">
                <a16:creationId xmlns:a16="http://schemas.microsoft.com/office/drawing/2014/main" id="{9D95ED64-A3F5-4A6C-8E61-33636E57904B}"/>
              </a:ext>
            </a:extLst>
          </p:cNvPr>
          <p:cNvSpPr>
            <a:spLocks noGrp="1"/>
          </p:cNvSpPr>
          <p:nvPr>
            <p:ph idx="1"/>
          </p:nvPr>
        </p:nvSpPr>
        <p:spPr/>
        <p:txBody>
          <a:bodyPr/>
          <a:lstStyle/>
          <a:p>
            <a:r>
              <a:rPr lang="en-US" dirty="0"/>
              <a:t>Numerical Result </a:t>
            </a:r>
          </a:p>
          <a:p>
            <a:r>
              <a:rPr lang="en-US" dirty="0"/>
              <a:t>Other signs and symptoms of DVT, PE, DIC</a:t>
            </a:r>
          </a:p>
          <a:p>
            <a:r>
              <a:rPr lang="en-US" dirty="0"/>
              <a:t>Patient age, presence of chest pain, shortness of breath, hypoxia</a:t>
            </a:r>
          </a:p>
          <a:p>
            <a:r>
              <a:rPr lang="en-US" dirty="0"/>
              <a:t>Other factors that can result in a positive screen such as cellulitis, infection, trauma, malignancies</a:t>
            </a:r>
          </a:p>
          <a:p>
            <a:pPr marL="0" indent="0">
              <a:buNone/>
            </a:pPr>
            <a:endParaRPr lang="en-US" dirty="0"/>
          </a:p>
        </p:txBody>
      </p:sp>
    </p:spTree>
    <p:extLst>
      <p:ext uri="{BB962C8B-B14F-4D97-AF65-F5344CB8AC3E}">
        <p14:creationId xmlns:p14="http://schemas.microsoft.com/office/powerpoint/2010/main" val="1114179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14ED94A-C85D-4CD3-4205-438D21CE6B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217" y="-1"/>
            <a:ext cx="5213267" cy="6883030"/>
            <a:chOff x="-19217" y="-1"/>
            <a:chExt cx="5213267" cy="6883030"/>
          </a:xfrm>
        </p:grpSpPr>
        <p:sp>
          <p:nvSpPr>
            <p:cNvPr id="13" name="Rectangle 12">
              <a:extLst>
                <a:ext uri="{FF2B5EF4-FFF2-40B4-BE49-F238E27FC236}">
                  <a16:creationId xmlns:a16="http://schemas.microsoft.com/office/drawing/2014/main" id="{E642BDB2-BF67-1D53-1C70-0B41D709E4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06" y="0"/>
              <a:ext cx="5204956" cy="6883029"/>
            </a:xfrm>
            <a:prstGeom prst="rect">
              <a:avLst/>
            </a:prstGeom>
            <a:gradFill>
              <a:gsLst>
                <a:gs pos="7000">
                  <a:schemeClr val="accent2"/>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8E0D8CE-5DBF-B664-EB48-C29BF8AB48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9217" y="1731909"/>
              <a:ext cx="5204963" cy="5144400"/>
            </a:xfrm>
            <a:prstGeom prst="rect">
              <a:avLst/>
            </a:prstGeom>
            <a:gradFill flip="none" rotWithShape="1">
              <a:gsLst>
                <a:gs pos="0">
                  <a:schemeClr val="accent5">
                    <a:lumMod val="75000"/>
                  </a:schemeClr>
                </a:gs>
                <a:gs pos="60000">
                  <a:schemeClr val="accent5">
                    <a:lumMod val="60000"/>
                    <a:lumOff val="40000"/>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DFD140CE-7DE2-C88F-5EAE-F45EB69E6A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10" y="6723"/>
              <a:ext cx="3834567" cy="6876300"/>
            </a:xfrm>
            <a:prstGeom prst="rect">
              <a:avLst/>
            </a:prstGeom>
            <a:gradFill flip="none" rotWithShape="1">
              <a:gsLst>
                <a:gs pos="3000">
                  <a:schemeClr val="accent2">
                    <a:lumMod val="60000"/>
                    <a:lumOff val="40000"/>
                    <a:alpha val="78000"/>
                  </a:schemeClr>
                </a:gs>
                <a:gs pos="42000">
                  <a:schemeClr val="accent2">
                    <a:alpha val="0"/>
                  </a:schemeClr>
                </a:gs>
              </a:gsLst>
              <a:lin ang="3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57E87E3-413F-10EF-63D8-6016E986C9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44601" y="833689"/>
              <a:ext cx="6872341" cy="5204961"/>
            </a:xfrm>
            <a:prstGeom prst="rect">
              <a:avLst/>
            </a:prstGeom>
            <a:gradFill>
              <a:gsLst>
                <a:gs pos="0">
                  <a:schemeClr val="accent5">
                    <a:alpha val="86000"/>
                  </a:schemeClr>
                </a:gs>
                <a:gs pos="57000">
                  <a:schemeClr val="accent2">
                    <a:alpha val="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FC3F8B27-EB61-FCE7-39D6-A5784046FB24}"/>
              </a:ext>
            </a:extLst>
          </p:cNvPr>
          <p:cNvSpPr>
            <a:spLocks noGrp="1"/>
          </p:cNvSpPr>
          <p:nvPr>
            <p:ph type="title"/>
          </p:nvPr>
        </p:nvSpPr>
        <p:spPr>
          <a:xfrm>
            <a:off x="755484" y="739835"/>
            <a:ext cx="3702580" cy="1616203"/>
          </a:xfrm>
        </p:spPr>
        <p:txBody>
          <a:bodyPr vert="horz" lIns="91440" tIns="45720" rIns="91440" bIns="45720" rtlCol="0" anchor="b">
            <a:normAutofit/>
          </a:bodyPr>
          <a:lstStyle/>
          <a:p>
            <a:r>
              <a:rPr lang="en-US" sz="3200" kern="1200" dirty="0">
                <a:solidFill>
                  <a:srgbClr val="FFFFFF"/>
                </a:solidFill>
                <a:latin typeface="+mj-lt"/>
                <a:ea typeface="+mj-ea"/>
                <a:cs typeface="+mj-cs"/>
              </a:rPr>
              <a:t>Causes of High plasma D-Dimer</a:t>
            </a:r>
            <a:br>
              <a:rPr lang="en-US" sz="3200" kern="1200" dirty="0">
                <a:solidFill>
                  <a:srgbClr val="FFFFFF"/>
                </a:solidFill>
                <a:latin typeface="+mj-lt"/>
                <a:ea typeface="+mj-ea"/>
                <a:cs typeface="+mj-cs"/>
              </a:rPr>
            </a:br>
            <a:endParaRPr lang="en-US" sz="3200" kern="1200" dirty="0">
              <a:solidFill>
                <a:srgbClr val="FFFFFF"/>
              </a:solidFill>
              <a:latin typeface="+mj-lt"/>
              <a:ea typeface="+mj-ea"/>
              <a:cs typeface="+mj-cs"/>
            </a:endParaRPr>
          </a:p>
        </p:txBody>
      </p:sp>
      <p:sp>
        <p:nvSpPr>
          <p:cNvPr id="7" name="Rectangle 2">
            <a:extLst>
              <a:ext uri="{FF2B5EF4-FFF2-40B4-BE49-F238E27FC236}">
                <a16:creationId xmlns:a16="http://schemas.microsoft.com/office/drawing/2014/main" id="{999988C3-92AE-0F69-7FE0-6C86D3E027B4}"/>
              </a:ext>
            </a:extLst>
          </p:cNvPr>
          <p:cNvSpPr>
            <a:spLocks noChangeArrowheads="1"/>
          </p:cNvSpPr>
          <p:nvPr/>
        </p:nvSpPr>
        <p:spPr bwMode="auto">
          <a:xfrm>
            <a:off x="755484" y="2459116"/>
            <a:ext cx="3702579" cy="3524823"/>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eaLnBrk="1" fontAlgn="base" hangingPunct="1">
              <a:lnSpc>
                <a:spcPct val="90000"/>
              </a:lnSpc>
              <a:spcBef>
                <a:spcPct val="0"/>
              </a:spcBef>
              <a:spcAft>
                <a:spcPts val="600"/>
              </a:spcAft>
              <a:buClrTx/>
              <a:buSzTx/>
              <a:tabLst/>
            </a:pPr>
            <a:endParaRPr kumimoji="0" lang="en-US" altLang="en-US" sz="1400" b="0" i="0" u="none" strike="noStrike" cap="none" normalizeH="0" baseline="0" dirty="0">
              <a:ln>
                <a:noFill/>
              </a:ln>
              <a:solidFill>
                <a:srgbClr val="FFFFFF"/>
              </a:solidFill>
              <a:effectLst/>
              <a:latin typeface="+mn-lt"/>
            </a:endParaRP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en-US" sz="1400" b="0" i="0" u="none" strike="noStrike" cap="none" normalizeH="0" baseline="0" dirty="0">
                <a:ln>
                  <a:noFill/>
                </a:ln>
                <a:solidFill>
                  <a:srgbClr val="FFFFFF"/>
                </a:solidFill>
                <a:effectLst/>
                <a:latin typeface="+mn-lt"/>
              </a:rPr>
              <a:t>Plasma D-Dimer is a product of clot breakdown, released upon degradation of polymerized, crosslinked fibrin (if non-crosslinked fibrinogen was degraded, D-monomers would be released). Elevated plasma D-dimer levels indicate that coagulation has been activated, fibrin clot has formed, and clot degradation by plasmin has occurred.  There are many causes of elevated D-dimer:  Identification of the underlying cause requires correlation with other findings, including the clinical picture and other laboratory results.  Refer to UpToDate for further explanation of fibrinogen domain structure and pathophysiology of the disorders listed here.  </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en-US" sz="1400" b="0" i="0" u="none" strike="noStrike" cap="none" normalizeH="0" baseline="0" dirty="0">
                <a:ln>
                  <a:noFill/>
                </a:ln>
                <a:solidFill>
                  <a:srgbClr val="FFFFFF"/>
                </a:solidFill>
                <a:effectLst/>
                <a:latin typeface="+mn-lt"/>
              </a:rPr>
              <a:t>@2024 UpToDate, Inc.  All rights reserved</a:t>
            </a:r>
          </a:p>
        </p:txBody>
      </p:sp>
      <p:graphicFrame>
        <p:nvGraphicFramePr>
          <p:cNvPr id="6" name="Content Placeholder 5">
            <a:extLst>
              <a:ext uri="{FF2B5EF4-FFF2-40B4-BE49-F238E27FC236}">
                <a16:creationId xmlns:a16="http://schemas.microsoft.com/office/drawing/2014/main" id="{624E63DB-D531-26C9-C553-3B268269397F}"/>
              </a:ext>
            </a:extLst>
          </p:cNvPr>
          <p:cNvGraphicFramePr>
            <a:graphicFrameLocks noGrp="1"/>
          </p:cNvGraphicFramePr>
          <p:nvPr>
            <p:ph idx="1"/>
            <p:extLst>
              <p:ext uri="{D42A27DB-BD31-4B8C-83A1-F6EECF244321}">
                <p14:modId xmlns:p14="http://schemas.microsoft.com/office/powerpoint/2010/main" val="892977845"/>
              </p:ext>
            </p:extLst>
          </p:nvPr>
        </p:nvGraphicFramePr>
        <p:xfrm>
          <a:off x="6071801" y="787114"/>
          <a:ext cx="5274009" cy="5312987"/>
        </p:xfrm>
        <a:graphic>
          <a:graphicData uri="http://schemas.openxmlformats.org/drawingml/2006/table">
            <a:tbl>
              <a:tblPr firstRow="1" firstCol="1" bandRow="1">
                <a:tableStyleId>{3B4B98B0-60AC-42C2-AFA5-B58CD77FA1E5}</a:tableStyleId>
              </a:tblPr>
              <a:tblGrid>
                <a:gridCol w="2607306">
                  <a:extLst>
                    <a:ext uri="{9D8B030D-6E8A-4147-A177-3AD203B41FA5}">
                      <a16:colId xmlns:a16="http://schemas.microsoft.com/office/drawing/2014/main" val="4110017111"/>
                    </a:ext>
                  </a:extLst>
                </a:gridCol>
                <a:gridCol w="2666703">
                  <a:extLst>
                    <a:ext uri="{9D8B030D-6E8A-4147-A177-3AD203B41FA5}">
                      <a16:colId xmlns:a16="http://schemas.microsoft.com/office/drawing/2014/main" val="789191217"/>
                    </a:ext>
                  </a:extLst>
                </a:gridCol>
              </a:tblGrid>
              <a:tr h="181759">
                <a:tc>
                  <a:txBody>
                    <a:bodyPr/>
                    <a:lstStyle/>
                    <a:p>
                      <a:pPr marL="0" marR="0" algn="ctr">
                        <a:lnSpc>
                          <a:spcPct val="107000"/>
                        </a:lnSpc>
                        <a:spcBef>
                          <a:spcPts val="0"/>
                        </a:spcBef>
                        <a:spcAft>
                          <a:spcPts val="0"/>
                        </a:spcAft>
                      </a:pPr>
                      <a:r>
                        <a:rPr lang="en-US" sz="1000" kern="100">
                          <a:effectLst/>
                        </a:rPr>
                        <a:t>Condition</a:t>
                      </a:r>
                      <a:endParaRPr lang="en-US"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0233" marR="60233" marT="0" marB="0"/>
                </a:tc>
                <a:tc>
                  <a:txBody>
                    <a:bodyPr/>
                    <a:lstStyle/>
                    <a:p>
                      <a:pPr marL="0" marR="0" algn="ctr">
                        <a:lnSpc>
                          <a:spcPct val="107000"/>
                        </a:lnSpc>
                        <a:spcBef>
                          <a:spcPts val="0"/>
                        </a:spcBef>
                        <a:spcAft>
                          <a:spcPts val="0"/>
                        </a:spcAft>
                      </a:pPr>
                      <a:r>
                        <a:rPr lang="en-US" sz="1000" kern="100">
                          <a:effectLst/>
                        </a:rPr>
                        <a:t>Mechanism</a:t>
                      </a:r>
                      <a:endParaRPr lang="en-US"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0233" marR="60233" marT="0" marB="0"/>
                </a:tc>
                <a:extLst>
                  <a:ext uri="{0D108BD9-81ED-4DB2-BD59-A6C34878D82A}">
                    <a16:rowId xmlns:a16="http://schemas.microsoft.com/office/drawing/2014/main" val="4022310170"/>
                  </a:ext>
                </a:extLst>
              </a:tr>
              <a:tr h="1757297">
                <a:tc>
                  <a:txBody>
                    <a:bodyPr/>
                    <a:lstStyle/>
                    <a:p>
                      <a:pPr marL="0" marR="0">
                        <a:lnSpc>
                          <a:spcPct val="107000"/>
                        </a:lnSpc>
                        <a:spcBef>
                          <a:spcPts val="0"/>
                        </a:spcBef>
                        <a:spcAft>
                          <a:spcPts val="0"/>
                        </a:spcAft>
                      </a:pPr>
                      <a:r>
                        <a:rPr lang="en-US" sz="1000" kern="100">
                          <a:effectLst/>
                        </a:rPr>
                        <a:t>Thromboembolism:</a:t>
                      </a:r>
                    </a:p>
                    <a:p>
                      <a:pPr marL="342900" marR="0" lvl="0" indent="-342900">
                        <a:lnSpc>
                          <a:spcPct val="107000"/>
                        </a:lnSpc>
                        <a:spcBef>
                          <a:spcPts val="0"/>
                        </a:spcBef>
                        <a:spcAft>
                          <a:spcPts val="0"/>
                        </a:spcAft>
                        <a:buFont typeface="Symbol" panose="05050102010706020507" pitchFamily="18" charset="2"/>
                        <a:buChar char=""/>
                      </a:pPr>
                      <a:r>
                        <a:rPr lang="en-US" sz="1000" kern="100">
                          <a:effectLst/>
                        </a:rPr>
                        <a:t>Arterial</a:t>
                      </a:r>
                    </a:p>
                    <a:p>
                      <a:pPr marL="742950" marR="0" lvl="1" indent="-285750">
                        <a:lnSpc>
                          <a:spcPct val="107000"/>
                        </a:lnSpc>
                        <a:spcBef>
                          <a:spcPts val="0"/>
                        </a:spcBef>
                        <a:spcAft>
                          <a:spcPts val="0"/>
                        </a:spcAft>
                        <a:buFont typeface="Courier New" panose="02070309020205020404" pitchFamily="49" charset="0"/>
                        <a:buChar char="o"/>
                      </a:pPr>
                      <a:r>
                        <a:rPr lang="en-US" sz="1000" kern="100">
                          <a:effectLst/>
                        </a:rPr>
                        <a:t>Myocardial Infarction</a:t>
                      </a:r>
                    </a:p>
                    <a:p>
                      <a:pPr marL="742950" marR="0" lvl="1" indent="-285750">
                        <a:lnSpc>
                          <a:spcPct val="107000"/>
                        </a:lnSpc>
                        <a:spcBef>
                          <a:spcPts val="0"/>
                        </a:spcBef>
                        <a:spcAft>
                          <a:spcPts val="0"/>
                        </a:spcAft>
                        <a:buFont typeface="Courier New" panose="02070309020205020404" pitchFamily="49" charset="0"/>
                        <a:buChar char="o"/>
                      </a:pPr>
                      <a:r>
                        <a:rPr lang="en-US" sz="1000" kern="100">
                          <a:effectLst/>
                        </a:rPr>
                        <a:t>Stroke</a:t>
                      </a:r>
                    </a:p>
                    <a:p>
                      <a:pPr marL="742950" marR="0" lvl="1" indent="-285750">
                        <a:lnSpc>
                          <a:spcPct val="107000"/>
                        </a:lnSpc>
                        <a:spcBef>
                          <a:spcPts val="0"/>
                        </a:spcBef>
                        <a:spcAft>
                          <a:spcPts val="0"/>
                        </a:spcAft>
                        <a:buFont typeface="Courier New" panose="02070309020205020404" pitchFamily="49" charset="0"/>
                        <a:buChar char="o"/>
                      </a:pPr>
                      <a:r>
                        <a:rPr lang="en-US" sz="1000" kern="100">
                          <a:effectLst/>
                        </a:rPr>
                        <a:t>Acute limb ischemia</a:t>
                      </a:r>
                    </a:p>
                    <a:p>
                      <a:pPr marL="742950" marR="0" lvl="1" indent="-285750">
                        <a:lnSpc>
                          <a:spcPct val="107000"/>
                        </a:lnSpc>
                        <a:spcBef>
                          <a:spcPts val="0"/>
                        </a:spcBef>
                        <a:spcAft>
                          <a:spcPts val="0"/>
                        </a:spcAft>
                        <a:buFont typeface="Courier New" panose="02070309020205020404" pitchFamily="49" charset="0"/>
                        <a:buChar char="o"/>
                      </a:pPr>
                      <a:r>
                        <a:rPr lang="en-US" sz="1000" kern="100">
                          <a:effectLst/>
                        </a:rPr>
                        <a:t>Intracardiac thrombus</a:t>
                      </a:r>
                    </a:p>
                    <a:p>
                      <a:pPr marL="342900" marR="0" lvl="0" indent="-342900">
                        <a:lnSpc>
                          <a:spcPct val="107000"/>
                        </a:lnSpc>
                        <a:spcBef>
                          <a:spcPts val="0"/>
                        </a:spcBef>
                        <a:spcAft>
                          <a:spcPts val="0"/>
                        </a:spcAft>
                        <a:buFont typeface="Symbol" panose="05050102010706020507" pitchFamily="18" charset="2"/>
                        <a:buChar char=""/>
                      </a:pPr>
                      <a:r>
                        <a:rPr lang="en-US" sz="1000" kern="100">
                          <a:effectLst/>
                        </a:rPr>
                        <a:t>Venous</a:t>
                      </a:r>
                    </a:p>
                    <a:p>
                      <a:pPr marL="742950" marR="0" lvl="1" indent="-285750">
                        <a:lnSpc>
                          <a:spcPct val="107000"/>
                        </a:lnSpc>
                        <a:spcBef>
                          <a:spcPts val="0"/>
                        </a:spcBef>
                        <a:spcAft>
                          <a:spcPts val="0"/>
                        </a:spcAft>
                        <a:buFont typeface="Courier New" panose="02070309020205020404" pitchFamily="49" charset="0"/>
                        <a:buChar char="o"/>
                      </a:pPr>
                      <a:r>
                        <a:rPr lang="en-US" sz="1000" kern="100">
                          <a:effectLst/>
                        </a:rPr>
                        <a:t>Deep Vein Thrombosis</a:t>
                      </a:r>
                    </a:p>
                    <a:p>
                      <a:pPr marL="742950" marR="0" lvl="1" indent="-285750">
                        <a:lnSpc>
                          <a:spcPct val="107000"/>
                        </a:lnSpc>
                        <a:spcBef>
                          <a:spcPts val="0"/>
                        </a:spcBef>
                        <a:spcAft>
                          <a:spcPts val="0"/>
                        </a:spcAft>
                        <a:buFont typeface="Courier New" panose="02070309020205020404" pitchFamily="49" charset="0"/>
                        <a:buChar char="o"/>
                      </a:pPr>
                      <a:r>
                        <a:rPr lang="en-US" sz="1000" kern="100">
                          <a:effectLst/>
                        </a:rPr>
                        <a:t>Pulmonary embolism</a:t>
                      </a:r>
                    </a:p>
                    <a:p>
                      <a:pPr marL="342900" marR="0" lvl="0" indent="-342900">
                        <a:lnSpc>
                          <a:spcPct val="107000"/>
                        </a:lnSpc>
                        <a:spcBef>
                          <a:spcPts val="0"/>
                        </a:spcBef>
                        <a:spcAft>
                          <a:spcPts val="0"/>
                        </a:spcAft>
                        <a:buFont typeface="Symbol" panose="05050102010706020507" pitchFamily="18" charset="2"/>
                        <a:buChar char=""/>
                      </a:pPr>
                      <a:r>
                        <a:rPr lang="en-US" sz="1000" kern="100">
                          <a:effectLst/>
                        </a:rPr>
                        <a:t>Disseminated intravascular coagulation (DIC)</a:t>
                      </a:r>
                      <a:endParaRPr lang="en-US"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0233" marR="60233" marT="0" marB="0"/>
                </a:tc>
                <a:tc>
                  <a:txBody>
                    <a:bodyPr/>
                    <a:lstStyle/>
                    <a:p>
                      <a:pPr marL="0" marR="0">
                        <a:lnSpc>
                          <a:spcPct val="107000"/>
                        </a:lnSpc>
                        <a:spcBef>
                          <a:spcPts val="0"/>
                        </a:spcBef>
                        <a:spcAft>
                          <a:spcPts val="0"/>
                        </a:spcAft>
                      </a:pPr>
                      <a:r>
                        <a:rPr lang="en-US" sz="1000" kern="100">
                          <a:effectLst/>
                        </a:rPr>
                        <a:t>Intravascular thrombosis and fibrinolysis</a:t>
                      </a:r>
                      <a:endParaRPr lang="en-US"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0233" marR="60233" marT="0" marB="0"/>
                </a:tc>
                <a:extLst>
                  <a:ext uri="{0D108BD9-81ED-4DB2-BD59-A6C34878D82A}">
                    <a16:rowId xmlns:a16="http://schemas.microsoft.com/office/drawing/2014/main" val="2513336573"/>
                  </a:ext>
                </a:extLst>
              </a:tr>
              <a:tr h="811974">
                <a:tc>
                  <a:txBody>
                    <a:bodyPr/>
                    <a:lstStyle/>
                    <a:p>
                      <a:pPr marL="0" marR="0">
                        <a:lnSpc>
                          <a:spcPct val="107000"/>
                        </a:lnSpc>
                        <a:spcBef>
                          <a:spcPts val="0"/>
                        </a:spcBef>
                        <a:spcAft>
                          <a:spcPts val="0"/>
                        </a:spcAft>
                      </a:pPr>
                      <a:r>
                        <a:rPr lang="en-US" sz="1000" kern="100">
                          <a:effectLst/>
                        </a:rPr>
                        <a:t>Inflammation:</a:t>
                      </a:r>
                    </a:p>
                    <a:p>
                      <a:pPr marL="342900" marR="0" lvl="0" indent="-342900">
                        <a:lnSpc>
                          <a:spcPct val="107000"/>
                        </a:lnSpc>
                        <a:spcBef>
                          <a:spcPts val="0"/>
                        </a:spcBef>
                        <a:spcAft>
                          <a:spcPts val="0"/>
                        </a:spcAft>
                        <a:buFont typeface="Symbol" panose="05050102010706020507" pitchFamily="18" charset="2"/>
                        <a:buChar char=""/>
                      </a:pPr>
                      <a:r>
                        <a:rPr lang="en-US" sz="1000" kern="100">
                          <a:effectLst/>
                        </a:rPr>
                        <a:t>COVID – 19</a:t>
                      </a:r>
                    </a:p>
                    <a:p>
                      <a:pPr marL="342900" marR="0" lvl="0" indent="-342900">
                        <a:lnSpc>
                          <a:spcPct val="107000"/>
                        </a:lnSpc>
                        <a:spcBef>
                          <a:spcPts val="0"/>
                        </a:spcBef>
                        <a:spcAft>
                          <a:spcPts val="0"/>
                        </a:spcAft>
                        <a:buFont typeface="Symbol" panose="05050102010706020507" pitchFamily="18" charset="2"/>
                        <a:buChar char=""/>
                      </a:pPr>
                      <a:r>
                        <a:rPr lang="en-US" sz="1000" kern="100">
                          <a:effectLst/>
                        </a:rPr>
                        <a:t>Other severe infections</a:t>
                      </a:r>
                    </a:p>
                    <a:p>
                      <a:pPr marL="342900" marR="0" lvl="0" indent="-342900">
                        <a:lnSpc>
                          <a:spcPct val="107000"/>
                        </a:lnSpc>
                        <a:spcBef>
                          <a:spcPts val="0"/>
                        </a:spcBef>
                        <a:spcAft>
                          <a:spcPts val="0"/>
                        </a:spcAft>
                        <a:buFont typeface="Symbol" panose="05050102010706020507" pitchFamily="18" charset="2"/>
                        <a:buChar char=""/>
                      </a:pPr>
                      <a:r>
                        <a:rPr lang="en-US" sz="1000" kern="100">
                          <a:effectLst/>
                        </a:rPr>
                        <a:t>Sepsis</a:t>
                      </a:r>
                    </a:p>
                    <a:p>
                      <a:pPr marL="342900" marR="0" lvl="0" indent="-342900">
                        <a:lnSpc>
                          <a:spcPct val="107000"/>
                        </a:lnSpc>
                        <a:spcBef>
                          <a:spcPts val="0"/>
                        </a:spcBef>
                        <a:spcAft>
                          <a:spcPts val="0"/>
                        </a:spcAft>
                        <a:buFont typeface="Symbol" panose="05050102010706020507" pitchFamily="18" charset="2"/>
                        <a:buChar char=""/>
                      </a:pPr>
                      <a:r>
                        <a:rPr lang="en-US" sz="1000" kern="100">
                          <a:effectLst/>
                        </a:rPr>
                        <a:t>DIC</a:t>
                      </a:r>
                      <a:endParaRPr lang="en-US"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0233" marR="60233" marT="0" marB="0"/>
                </a:tc>
                <a:tc>
                  <a:txBody>
                    <a:bodyPr/>
                    <a:lstStyle/>
                    <a:p>
                      <a:pPr marL="0" marR="0">
                        <a:lnSpc>
                          <a:spcPct val="107000"/>
                        </a:lnSpc>
                        <a:spcBef>
                          <a:spcPts val="0"/>
                        </a:spcBef>
                        <a:spcAft>
                          <a:spcPts val="0"/>
                        </a:spcAft>
                      </a:pPr>
                      <a:r>
                        <a:rPr lang="en-US" sz="1000" kern="100">
                          <a:effectLst/>
                        </a:rPr>
                        <a:t>Activation of the acute inflammatory response and coagulation pathway, intravascular thrombosis and fibrinolysis</a:t>
                      </a:r>
                      <a:endParaRPr lang="en-US"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0233" marR="60233" marT="0" marB="0"/>
                </a:tc>
                <a:extLst>
                  <a:ext uri="{0D108BD9-81ED-4DB2-BD59-A6C34878D82A}">
                    <a16:rowId xmlns:a16="http://schemas.microsoft.com/office/drawing/2014/main" val="413040880"/>
                  </a:ext>
                </a:extLst>
              </a:tr>
              <a:tr h="181759">
                <a:tc>
                  <a:txBody>
                    <a:bodyPr/>
                    <a:lstStyle/>
                    <a:p>
                      <a:pPr marL="0" marR="0">
                        <a:lnSpc>
                          <a:spcPct val="107000"/>
                        </a:lnSpc>
                        <a:spcBef>
                          <a:spcPts val="0"/>
                        </a:spcBef>
                        <a:spcAft>
                          <a:spcPts val="0"/>
                        </a:spcAft>
                      </a:pPr>
                      <a:r>
                        <a:rPr lang="en-US" sz="1000" kern="100">
                          <a:effectLst/>
                        </a:rPr>
                        <a:t>Surgery/trauma</a:t>
                      </a:r>
                      <a:endParaRPr lang="en-US"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0233" marR="60233" marT="0" marB="0"/>
                </a:tc>
                <a:tc>
                  <a:txBody>
                    <a:bodyPr/>
                    <a:lstStyle/>
                    <a:p>
                      <a:pPr marL="0" marR="0">
                        <a:lnSpc>
                          <a:spcPct val="107000"/>
                        </a:lnSpc>
                        <a:spcBef>
                          <a:spcPts val="0"/>
                        </a:spcBef>
                        <a:spcAft>
                          <a:spcPts val="0"/>
                        </a:spcAft>
                      </a:pPr>
                      <a:r>
                        <a:rPr lang="en-US" sz="1000" kern="100">
                          <a:effectLst/>
                        </a:rPr>
                        <a:t>Tissue ischemia, tissue necrosis</a:t>
                      </a:r>
                      <a:endParaRPr lang="en-US"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0233" marR="60233" marT="0" marB="0"/>
                </a:tc>
                <a:extLst>
                  <a:ext uri="{0D108BD9-81ED-4DB2-BD59-A6C34878D82A}">
                    <a16:rowId xmlns:a16="http://schemas.microsoft.com/office/drawing/2014/main" val="1285908733"/>
                  </a:ext>
                </a:extLst>
              </a:tr>
              <a:tr h="339313">
                <a:tc>
                  <a:txBody>
                    <a:bodyPr/>
                    <a:lstStyle/>
                    <a:p>
                      <a:pPr marL="0" marR="0">
                        <a:lnSpc>
                          <a:spcPct val="107000"/>
                        </a:lnSpc>
                        <a:spcBef>
                          <a:spcPts val="0"/>
                        </a:spcBef>
                        <a:spcAft>
                          <a:spcPts val="0"/>
                        </a:spcAft>
                      </a:pPr>
                      <a:r>
                        <a:rPr lang="en-US" sz="1000" kern="100">
                          <a:effectLst/>
                        </a:rPr>
                        <a:t>Liver disease</a:t>
                      </a:r>
                      <a:endParaRPr lang="en-US"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0233" marR="60233" marT="0" marB="0"/>
                </a:tc>
                <a:tc>
                  <a:txBody>
                    <a:bodyPr/>
                    <a:lstStyle/>
                    <a:p>
                      <a:pPr marL="0" marR="0">
                        <a:lnSpc>
                          <a:spcPct val="107000"/>
                        </a:lnSpc>
                        <a:spcBef>
                          <a:spcPts val="0"/>
                        </a:spcBef>
                        <a:spcAft>
                          <a:spcPts val="0"/>
                        </a:spcAft>
                      </a:pPr>
                      <a:r>
                        <a:rPr lang="en-US" sz="1000" kern="100">
                          <a:effectLst/>
                        </a:rPr>
                        <a:t>Reduced clearance of fibrin degradation products</a:t>
                      </a:r>
                      <a:endParaRPr lang="en-US"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0233" marR="60233" marT="0" marB="0"/>
                </a:tc>
                <a:extLst>
                  <a:ext uri="{0D108BD9-81ED-4DB2-BD59-A6C34878D82A}">
                    <a16:rowId xmlns:a16="http://schemas.microsoft.com/office/drawing/2014/main" val="312152340"/>
                  </a:ext>
                </a:extLst>
              </a:tr>
              <a:tr h="339313">
                <a:tc>
                  <a:txBody>
                    <a:bodyPr/>
                    <a:lstStyle/>
                    <a:p>
                      <a:pPr marL="0" marR="0">
                        <a:lnSpc>
                          <a:spcPct val="107000"/>
                        </a:lnSpc>
                        <a:spcBef>
                          <a:spcPts val="0"/>
                        </a:spcBef>
                        <a:spcAft>
                          <a:spcPts val="0"/>
                        </a:spcAft>
                      </a:pPr>
                      <a:r>
                        <a:rPr lang="en-US" sz="1000" kern="100">
                          <a:effectLst/>
                        </a:rPr>
                        <a:t>Kidney disease</a:t>
                      </a:r>
                      <a:endParaRPr lang="en-US"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0233" marR="60233" marT="0" marB="0"/>
                </a:tc>
                <a:tc>
                  <a:txBody>
                    <a:bodyPr/>
                    <a:lstStyle/>
                    <a:p>
                      <a:pPr marL="0" marR="0">
                        <a:lnSpc>
                          <a:spcPct val="107000"/>
                        </a:lnSpc>
                        <a:spcBef>
                          <a:spcPts val="0"/>
                        </a:spcBef>
                        <a:spcAft>
                          <a:spcPts val="0"/>
                        </a:spcAft>
                      </a:pPr>
                      <a:r>
                        <a:rPr lang="en-US" sz="1000" kern="100">
                          <a:effectLst/>
                        </a:rPr>
                        <a:t>Multiple, including renal vein thrombosis and nephrotic syndrome</a:t>
                      </a:r>
                      <a:endParaRPr lang="en-US"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0233" marR="60233" marT="0" marB="0"/>
                </a:tc>
                <a:extLst>
                  <a:ext uri="{0D108BD9-81ED-4DB2-BD59-A6C34878D82A}">
                    <a16:rowId xmlns:a16="http://schemas.microsoft.com/office/drawing/2014/main" val="2877819970"/>
                  </a:ext>
                </a:extLst>
              </a:tr>
              <a:tr h="496867">
                <a:tc>
                  <a:txBody>
                    <a:bodyPr/>
                    <a:lstStyle/>
                    <a:p>
                      <a:pPr marL="0" marR="0">
                        <a:lnSpc>
                          <a:spcPct val="107000"/>
                        </a:lnSpc>
                        <a:spcBef>
                          <a:spcPts val="0"/>
                        </a:spcBef>
                        <a:spcAft>
                          <a:spcPts val="0"/>
                        </a:spcAft>
                      </a:pPr>
                      <a:r>
                        <a:rPr lang="en-US" sz="1000" kern="100">
                          <a:effectLst/>
                        </a:rPr>
                        <a:t>Vascular disorders:</a:t>
                      </a:r>
                    </a:p>
                    <a:p>
                      <a:pPr marL="342900" marR="0" lvl="0" indent="-342900">
                        <a:lnSpc>
                          <a:spcPct val="107000"/>
                        </a:lnSpc>
                        <a:spcBef>
                          <a:spcPts val="0"/>
                        </a:spcBef>
                        <a:spcAft>
                          <a:spcPts val="0"/>
                        </a:spcAft>
                        <a:buFont typeface="Symbol" panose="05050102010706020507" pitchFamily="18" charset="2"/>
                        <a:buChar char=""/>
                      </a:pPr>
                      <a:r>
                        <a:rPr lang="en-US" sz="1000" kern="100">
                          <a:effectLst/>
                        </a:rPr>
                        <a:t>Vascular malformations</a:t>
                      </a:r>
                    </a:p>
                    <a:p>
                      <a:pPr marL="342900" marR="0" lvl="0" indent="-342900">
                        <a:lnSpc>
                          <a:spcPct val="107000"/>
                        </a:lnSpc>
                        <a:spcBef>
                          <a:spcPts val="0"/>
                        </a:spcBef>
                        <a:spcAft>
                          <a:spcPts val="0"/>
                        </a:spcAft>
                        <a:buFont typeface="Symbol" panose="05050102010706020507" pitchFamily="18" charset="2"/>
                        <a:buChar char=""/>
                      </a:pPr>
                      <a:r>
                        <a:rPr lang="en-US" sz="1000" kern="100">
                          <a:effectLst/>
                        </a:rPr>
                        <a:t>Sickle cell disease vaso-occlusion</a:t>
                      </a:r>
                      <a:endParaRPr lang="en-US"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0233" marR="60233" marT="0" marB="0"/>
                </a:tc>
                <a:tc>
                  <a:txBody>
                    <a:bodyPr/>
                    <a:lstStyle/>
                    <a:p>
                      <a:pPr marL="0" marR="0">
                        <a:lnSpc>
                          <a:spcPct val="107000"/>
                        </a:lnSpc>
                        <a:spcBef>
                          <a:spcPts val="0"/>
                        </a:spcBef>
                        <a:spcAft>
                          <a:spcPts val="0"/>
                        </a:spcAft>
                      </a:pPr>
                      <a:r>
                        <a:rPr lang="en-US" sz="1000" kern="100">
                          <a:effectLst/>
                        </a:rPr>
                        <a:t>Intravascular thrombosis and fibrinolysis</a:t>
                      </a:r>
                      <a:endParaRPr lang="en-US"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0233" marR="60233" marT="0" marB="0"/>
                </a:tc>
                <a:extLst>
                  <a:ext uri="{0D108BD9-81ED-4DB2-BD59-A6C34878D82A}">
                    <a16:rowId xmlns:a16="http://schemas.microsoft.com/office/drawing/2014/main" val="2301949780"/>
                  </a:ext>
                </a:extLst>
              </a:tr>
              <a:tr h="496867">
                <a:tc>
                  <a:txBody>
                    <a:bodyPr/>
                    <a:lstStyle/>
                    <a:p>
                      <a:pPr marL="0" marR="0">
                        <a:lnSpc>
                          <a:spcPct val="107000"/>
                        </a:lnSpc>
                        <a:spcBef>
                          <a:spcPts val="0"/>
                        </a:spcBef>
                        <a:spcAft>
                          <a:spcPts val="0"/>
                        </a:spcAft>
                      </a:pPr>
                      <a:r>
                        <a:rPr lang="en-US" sz="1000" kern="100">
                          <a:effectLst/>
                        </a:rPr>
                        <a:t>Malignancy</a:t>
                      </a:r>
                      <a:endParaRPr lang="en-US"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0233" marR="60233" marT="0" marB="0"/>
                </a:tc>
                <a:tc>
                  <a:txBody>
                    <a:bodyPr/>
                    <a:lstStyle/>
                    <a:p>
                      <a:pPr marL="0" marR="0">
                        <a:lnSpc>
                          <a:spcPct val="107000"/>
                        </a:lnSpc>
                        <a:spcBef>
                          <a:spcPts val="0"/>
                        </a:spcBef>
                        <a:spcAft>
                          <a:spcPts val="0"/>
                        </a:spcAft>
                      </a:pPr>
                      <a:r>
                        <a:rPr lang="en-US" sz="1000" kern="100">
                          <a:effectLst/>
                        </a:rPr>
                        <a:t>Multiple, including vascular abnormalities, cancer procoagulant, and microvascular thrombosis</a:t>
                      </a:r>
                      <a:endParaRPr lang="en-US"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0233" marR="60233" marT="0" marB="0"/>
                </a:tc>
                <a:extLst>
                  <a:ext uri="{0D108BD9-81ED-4DB2-BD59-A6C34878D82A}">
                    <a16:rowId xmlns:a16="http://schemas.microsoft.com/office/drawing/2014/main" val="1626207207"/>
                  </a:ext>
                </a:extLst>
              </a:tr>
              <a:tr h="181759">
                <a:tc>
                  <a:txBody>
                    <a:bodyPr/>
                    <a:lstStyle/>
                    <a:p>
                      <a:pPr marL="0" marR="0">
                        <a:lnSpc>
                          <a:spcPct val="107000"/>
                        </a:lnSpc>
                        <a:spcBef>
                          <a:spcPts val="0"/>
                        </a:spcBef>
                        <a:spcAft>
                          <a:spcPts val="0"/>
                        </a:spcAft>
                      </a:pPr>
                      <a:r>
                        <a:rPr lang="en-US" sz="1000" kern="100">
                          <a:effectLst/>
                        </a:rPr>
                        <a:t>Thrombolytic therapy</a:t>
                      </a:r>
                      <a:endParaRPr lang="en-US"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0233" marR="60233" marT="0" marB="0"/>
                </a:tc>
                <a:tc>
                  <a:txBody>
                    <a:bodyPr/>
                    <a:lstStyle/>
                    <a:p>
                      <a:pPr marL="0" marR="0">
                        <a:lnSpc>
                          <a:spcPct val="107000"/>
                        </a:lnSpc>
                        <a:spcBef>
                          <a:spcPts val="0"/>
                        </a:spcBef>
                        <a:spcAft>
                          <a:spcPts val="0"/>
                        </a:spcAft>
                      </a:pPr>
                      <a:r>
                        <a:rPr lang="en-US" sz="1000" kern="100">
                          <a:effectLst/>
                        </a:rPr>
                        <a:t>Fibrin breakdown</a:t>
                      </a:r>
                      <a:endParaRPr lang="en-US"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0233" marR="60233" marT="0" marB="0"/>
                </a:tc>
                <a:extLst>
                  <a:ext uri="{0D108BD9-81ED-4DB2-BD59-A6C34878D82A}">
                    <a16:rowId xmlns:a16="http://schemas.microsoft.com/office/drawing/2014/main" val="2236348857"/>
                  </a:ext>
                </a:extLst>
              </a:tr>
              <a:tr h="496867">
                <a:tc>
                  <a:txBody>
                    <a:bodyPr/>
                    <a:lstStyle/>
                    <a:p>
                      <a:pPr marL="0" marR="0">
                        <a:lnSpc>
                          <a:spcPct val="107000"/>
                        </a:lnSpc>
                        <a:spcBef>
                          <a:spcPts val="0"/>
                        </a:spcBef>
                        <a:spcAft>
                          <a:spcPts val="0"/>
                        </a:spcAft>
                      </a:pPr>
                      <a:r>
                        <a:rPr lang="en-US" sz="1000" kern="100">
                          <a:effectLst/>
                        </a:rPr>
                        <a:t>Pregnancy:</a:t>
                      </a:r>
                    </a:p>
                    <a:p>
                      <a:pPr marL="342900" marR="0" lvl="0" indent="-342900">
                        <a:lnSpc>
                          <a:spcPct val="107000"/>
                        </a:lnSpc>
                        <a:spcBef>
                          <a:spcPts val="0"/>
                        </a:spcBef>
                        <a:spcAft>
                          <a:spcPts val="0"/>
                        </a:spcAft>
                        <a:buFont typeface="Symbol" panose="05050102010706020507" pitchFamily="18" charset="2"/>
                        <a:buChar char=""/>
                      </a:pPr>
                      <a:r>
                        <a:rPr lang="en-US" sz="1000" kern="100">
                          <a:effectLst/>
                        </a:rPr>
                        <a:t>Normal pregnancy </a:t>
                      </a:r>
                    </a:p>
                    <a:p>
                      <a:pPr marL="342900" marR="0" lvl="0" indent="-342900">
                        <a:lnSpc>
                          <a:spcPct val="107000"/>
                        </a:lnSpc>
                        <a:spcBef>
                          <a:spcPts val="0"/>
                        </a:spcBef>
                        <a:spcAft>
                          <a:spcPts val="0"/>
                        </a:spcAft>
                        <a:buFont typeface="Symbol" panose="05050102010706020507" pitchFamily="18" charset="2"/>
                        <a:buChar char=""/>
                      </a:pPr>
                      <a:r>
                        <a:rPr lang="en-US" sz="1000" kern="100">
                          <a:effectLst/>
                        </a:rPr>
                        <a:t>Preeclampsia and eclampsia</a:t>
                      </a:r>
                      <a:endParaRPr lang="en-US"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0233" marR="60233" marT="0" marB="0"/>
                </a:tc>
                <a:tc>
                  <a:txBody>
                    <a:bodyPr/>
                    <a:lstStyle/>
                    <a:p>
                      <a:pPr marL="0" marR="0">
                        <a:lnSpc>
                          <a:spcPct val="107000"/>
                        </a:lnSpc>
                        <a:spcBef>
                          <a:spcPts val="0"/>
                        </a:spcBef>
                        <a:spcAft>
                          <a:spcPts val="0"/>
                        </a:spcAft>
                      </a:pPr>
                      <a:r>
                        <a:rPr lang="en-US" sz="1000" kern="100" dirty="0">
                          <a:effectLst/>
                        </a:rPr>
                        <a:t>Physiologic changes in the coagulation system</a:t>
                      </a:r>
                    </a:p>
                    <a:p>
                      <a:pPr marL="0" marR="0">
                        <a:lnSpc>
                          <a:spcPct val="107000"/>
                        </a:lnSpc>
                        <a:spcBef>
                          <a:spcPts val="0"/>
                        </a:spcBef>
                        <a:spcAft>
                          <a:spcPts val="0"/>
                        </a:spcAft>
                      </a:pPr>
                      <a:r>
                        <a:rPr lang="en-US" sz="1000" kern="100" dirty="0">
                          <a:effectLst/>
                        </a:rPr>
                        <a:t>Microvascular thrombosis and fibrin deposition</a:t>
                      </a: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0233" marR="60233" marT="0" marB="0"/>
                </a:tc>
                <a:extLst>
                  <a:ext uri="{0D108BD9-81ED-4DB2-BD59-A6C34878D82A}">
                    <a16:rowId xmlns:a16="http://schemas.microsoft.com/office/drawing/2014/main" val="865833618"/>
                  </a:ext>
                </a:extLst>
              </a:tr>
            </a:tbl>
          </a:graphicData>
        </a:graphic>
      </p:graphicFrame>
    </p:spTree>
    <p:extLst>
      <p:ext uri="{BB962C8B-B14F-4D97-AF65-F5344CB8AC3E}">
        <p14:creationId xmlns:p14="http://schemas.microsoft.com/office/powerpoint/2010/main" val="2694672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400B3-21E8-43FC-B9FF-ADE4939CB7E2}"/>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276EEC69-6147-45C9-AF05-0523E0C181A1}"/>
              </a:ext>
            </a:extLst>
          </p:cNvPr>
          <p:cNvSpPr>
            <a:spLocks noGrp="1"/>
          </p:cNvSpPr>
          <p:nvPr>
            <p:ph idx="1"/>
          </p:nvPr>
        </p:nvSpPr>
        <p:spPr/>
        <p:txBody>
          <a:bodyPr/>
          <a:lstStyle/>
          <a:p>
            <a:r>
              <a:rPr lang="en-US" dirty="0"/>
              <a:t>The D-dimer test can suggest a wide range of conditions </a:t>
            </a:r>
          </a:p>
          <a:p>
            <a:r>
              <a:rPr lang="en-US" dirty="0"/>
              <a:t>Knowledge of positive D-Dimer screening test in the presence of chest pain, shortness of breath and conditions such as infection should alert the provider of the possibility of PE, DVT, or DIC but cannot be used as the sole criteria of these conditions.</a:t>
            </a:r>
          </a:p>
          <a:p>
            <a:endParaRPr lang="en-US" dirty="0"/>
          </a:p>
          <a:p>
            <a:r>
              <a:rPr lang="en-US" dirty="0"/>
              <a:t>Source:	NIH National Library of Medicine</a:t>
            </a:r>
          </a:p>
          <a:p>
            <a:pPr marL="1828800" lvl="4" indent="0">
              <a:buNone/>
            </a:pPr>
            <a:r>
              <a:rPr lang="en-US" dirty="0"/>
              <a:t>Emily J Bonds, Stephanie </a:t>
            </a:r>
            <a:r>
              <a:rPr lang="en-US" dirty="0" err="1"/>
              <a:t>Kok</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302891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1086</TotalTime>
  <Words>567</Words>
  <Application>Microsoft Office PowerPoint</Application>
  <PresentationFormat>Widescreen</PresentationFormat>
  <Paragraphs>120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Courier New</vt:lpstr>
      <vt:lpstr>Symbol</vt:lpstr>
      <vt:lpstr>Office Theme</vt:lpstr>
      <vt:lpstr>Abnormal Lab Result </vt:lpstr>
      <vt:lpstr>What is D-Dimer?</vt:lpstr>
      <vt:lpstr>D-Dimer Results</vt:lpstr>
      <vt:lpstr>Other conditions causing elevated D-Dimer</vt:lpstr>
      <vt:lpstr>Other Conditions causing elevated D-Dimer</vt:lpstr>
      <vt:lpstr> Including a D-Dimer Test for Diagnosis</vt:lpstr>
      <vt:lpstr>Considerations for a Differential Diagnosis</vt:lpstr>
      <vt:lpstr>Causes of High plasma D-Dimer </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Abnormal Lab Result</dc:title>
  <dc:creator>cad</dc:creator>
  <cp:lastModifiedBy>Higgins, Melanie</cp:lastModifiedBy>
  <cp:revision>12</cp:revision>
  <dcterms:created xsi:type="dcterms:W3CDTF">2024-03-07T15:33:59Z</dcterms:created>
  <dcterms:modified xsi:type="dcterms:W3CDTF">2024-05-03T12:20:48Z</dcterms:modified>
</cp:coreProperties>
</file>